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85" r:id="rId1"/>
    <p:sldMasterId id="2147483697" r:id="rId2"/>
    <p:sldMasterId id="2147483699" r:id="rId3"/>
    <p:sldMasterId id="2147483715" r:id="rId4"/>
  </p:sldMasterIdLst>
  <p:notesMasterIdLst>
    <p:notesMasterId r:id="rId35"/>
  </p:notesMasterIdLst>
  <p:handoutMasterIdLst>
    <p:handoutMasterId r:id="rId36"/>
  </p:handoutMasterIdLst>
  <p:sldIdLst>
    <p:sldId id="256" r:id="rId5"/>
    <p:sldId id="257" r:id="rId6"/>
    <p:sldId id="258" r:id="rId7"/>
    <p:sldId id="267" r:id="rId8"/>
    <p:sldId id="268" r:id="rId9"/>
    <p:sldId id="269" r:id="rId10"/>
    <p:sldId id="266"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 id="286" r:id="rId28"/>
    <p:sldId id="287" r:id="rId29"/>
    <p:sldId id="288" r:id="rId30"/>
    <p:sldId id="289" r:id="rId31"/>
    <p:sldId id="290" r:id="rId32"/>
    <p:sldId id="291" r:id="rId33"/>
    <p:sldId id="261" r:id="rId34"/>
  </p:sldIdLst>
  <p:sldSz cx="9144000" cy="6858000" type="screen4x3"/>
  <p:notesSz cx="6669088" cy="9926638"/>
  <p:defaultTextStyle>
    <a:defPPr>
      <a:defRPr lang="en-US"/>
    </a:defPPr>
    <a:lvl1pPr algn="l" rtl="0" fontAlgn="base">
      <a:spcBef>
        <a:spcPct val="0"/>
      </a:spcBef>
      <a:spcAft>
        <a:spcPct val="0"/>
      </a:spcAft>
      <a:defRPr sz="2400" kern="1200">
        <a:solidFill>
          <a:srgbClr val="8C0033"/>
        </a:solidFill>
        <a:latin typeface="ScalaSans"/>
        <a:ea typeface="+mn-ea"/>
        <a:cs typeface="Arial" pitchFamily="34" charset="0"/>
      </a:defRPr>
    </a:lvl1pPr>
    <a:lvl2pPr marL="457200" algn="l" rtl="0" fontAlgn="base">
      <a:spcBef>
        <a:spcPct val="0"/>
      </a:spcBef>
      <a:spcAft>
        <a:spcPct val="0"/>
      </a:spcAft>
      <a:defRPr sz="2400" kern="1200">
        <a:solidFill>
          <a:srgbClr val="8C0033"/>
        </a:solidFill>
        <a:latin typeface="ScalaSans"/>
        <a:ea typeface="+mn-ea"/>
        <a:cs typeface="Arial" pitchFamily="34" charset="0"/>
      </a:defRPr>
    </a:lvl2pPr>
    <a:lvl3pPr marL="914400" algn="l" rtl="0" fontAlgn="base">
      <a:spcBef>
        <a:spcPct val="0"/>
      </a:spcBef>
      <a:spcAft>
        <a:spcPct val="0"/>
      </a:spcAft>
      <a:defRPr sz="2400" kern="1200">
        <a:solidFill>
          <a:srgbClr val="8C0033"/>
        </a:solidFill>
        <a:latin typeface="ScalaSans"/>
        <a:ea typeface="+mn-ea"/>
        <a:cs typeface="Arial" pitchFamily="34" charset="0"/>
      </a:defRPr>
    </a:lvl3pPr>
    <a:lvl4pPr marL="1371600" algn="l" rtl="0" fontAlgn="base">
      <a:spcBef>
        <a:spcPct val="0"/>
      </a:spcBef>
      <a:spcAft>
        <a:spcPct val="0"/>
      </a:spcAft>
      <a:defRPr sz="2400" kern="1200">
        <a:solidFill>
          <a:srgbClr val="8C0033"/>
        </a:solidFill>
        <a:latin typeface="ScalaSans"/>
        <a:ea typeface="+mn-ea"/>
        <a:cs typeface="Arial" pitchFamily="34" charset="0"/>
      </a:defRPr>
    </a:lvl4pPr>
    <a:lvl5pPr marL="1828800" algn="l" rtl="0" fontAlgn="base">
      <a:spcBef>
        <a:spcPct val="0"/>
      </a:spcBef>
      <a:spcAft>
        <a:spcPct val="0"/>
      </a:spcAft>
      <a:defRPr sz="2400" kern="1200">
        <a:solidFill>
          <a:srgbClr val="8C0033"/>
        </a:solidFill>
        <a:latin typeface="ScalaSans"/>
        <a:ea typeface="+mn-ea"/>
        <a:cs typeface="Arial" pitchFamily="34" charset="0"/>
      </a:defRPr>
    </a:lvl5pPr>
    <a:lvl6pPr marL="2286000" algn="l" defTabSz="914400" rtl="0" eaLnBrk="1" latinLnBrk="0" hangingPunct="1">
      <a:defRPr sz="2400" kern="1200">
        <a:solidFill>
          <a:srgbClr val="8C0033"/>
        </a:solidFill>
        <a:latin typeface="ScalaSans"/>
        <a:ea typeface="+mn-ea"/>
        <a:cs typeface="Arial" pitchFamily="34" charset="0"/>
      </a:defRPr>
    </a:lvl6pPr>
    <a:lvl7pPr marL="2743200" algn="l" defTabSz="914400" rtl="0" eaLnBrk="1" latinLnBrk="0" hangingPunct="1">
      <a:defRPr sz="2400" kern="1200">
        <a:solidFill>
          <a:srgbClr val="8C0033"/>
        </a:solidFill>
        <a:latin typeface="ScalaSans"/>
        <a:ea typeface="+mn-ea"/>
        <a:cs typeface="Arial" pitchFamily="34" charset="0"/>
      </a:defRPr>
    </a:lvl7pPr>
    <a:lvl8pPr marL="3200400" algn="l" defTabSz="914400" rtl="0" eaLnBrk="1" latinLnBrk="0" hangingPunct="1">
      <a:defRPr sz="2400" kern="1200">
        <a:solidFill>
          <a:srgbClr val="8C0033"/>
        </a:solidFill>
        <a:latin typeface="ScalaSans"/>
        <a:ea typeface="+mn-ea"/>
        <a:cs typeface="Arial" pitchFamily="34" charset="0"/>
      </a:defRPr>
    </a:lvl8pPr>
    <a:lvl9pPr marL="3657600" algn="l" defTabSz="914400" rtl="0" eaLnBrk="1" latinLnBrk="0" hangingPunct="1">
      <a:defRPr sz="2400" kern="1200">
        <a:solidFill>
          <a:srgbClr val="8C0033"/>
        </a:solidFill>
        <a:latin typeface="ScalaSans"/>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ECCCCC"/>
    <a:srgbClr val="FF0033"/>
    <a:srgbClr val="F5F5F5"/>
    <a:srgbClr val="089706"/>
    <a:srgbClr val="578BCF"/>
    <a:srgbClr val="6E6E6E"/>
    <a:srgbClr val="8C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8" autoAdjust="0"/>
    <p:restoredTop sz="94660" autoAdjust="0"/>
  </p:normalViewPr>
  <p:slideViewPr>
    <p:cSldViewPr>
      <p:cViewPr varScale="1">
        <p:scale>
          <a:sx n="114" d="100"/>
          <a:sy n="114" d="100"/>
        </p:scale>
        <p:origin x="127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5" d="100"/>
          <a:sy n="45" d="100"/>
        </p:scale>
        <p:origin x="-2818" y="-86"/>
      </p:cViewPr>
      <p:guideLst>
        <p:guide orient="horz" pos="3127"/>
        <p:guide pos="210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jdelijke aanduiding voor dianummer 2"/>
          <p:cNvSpPr>
            <a:spLocks noGrp="1"/>
          </p:cNvSpPr>
          <p:nvPr>
            <p:ph type="sldNum" sz="quarter" idx="3"/>
          </p:nvPr>
        </p:nvSpPr>
        <p:spPr>
          <a:xfrm>
            <a:off x="3778250" y="9428163"/>
            <a:ext cx="2889250" cy="496887"/>
          </a:xfrm>
          <a:prstGeom prst="rect">
            <a:avLst/>
          </a:prstGeom>
        </p:spPr>
        <p:txBody>
          <a:bodyPr vert="horz" lIns="91440" tIns="45720" rIns="91440" bIns="45720" rtlCol="0" anchor="b"/>
          <a:lstStyle>
            <a:lvl1pPr algn="r" eaLnBrk="0" hangingPunct="0">
              <a:defRPr sz="1200">
                <a:latin typeface="ScalaSans" charset="0"/>
                <a:cs typeface="+mn-cs"/>
              </a:defRPr>
            </a:lvl1pPr>
          </a:lstStyle>
          <a:p>
            <a:pPr>
              <a:defRPr/>
            </a:pPr>
            <a:fld id="{7E9B4F50-FEAF-4357-9240-CAC119915FC3}" type="slidenum">
              <a:rPr lang="nl-BE"/>
              <a:pPr>
                <a:defRPr/>
              </a:pPr>
              <a:t>‹nr.›</a:t>
            </a:fld>
            <a:endParaRPr lang="nl-BE"/>
          </a:p>
        </p:txBody>
      </p:sp>
    </p:spTree>
    <p:extLst>
      <p:ext uri="{BB962C8B-B14F-4D97-AF65-F5344CB8AC3E}">
        <p14:creationId xmlns:p14="http://schemas.microsoft.com/office/powerpoint/2010/main" val="6386959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889250" cy="496888"/>
          </a:xfrm>
          <a:prstGeom prst="rect">
            <a:avLst/>
          </a:prstGeom>
          <a:noFill/>
          <a:ln>
            <a:noFill/>
          </a:ln>
          <a:effectLst/>
          <a:extLst>
            <a:ext uri="{909E8E84-426E-40DD-AFC4-6F175D3DCCD1}">
              <a14:hiddenFill xmlns:a14="http://schemas.microsoft.com/office/drawing/2010/main">
                <a:solidFill>
                  <a:srgbClr val="578BC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atin typeface="ScalaSans" charset="0"/>
                <a:cs typeface="+mn-cs"/>
              </a:defRPr>
            </a:lvl1pPr>
          </a:lstStyle>
          <a:p>
            <a:pPr>
              <a:defRPr/>
            </a:pPr>
            <a:endParaRPr lang="en-US"/>
          </a:p>
        </p:txBody>
      </p:sp>
      <p:sp>
        <p:nvSpPr>
          <p:cNvPr id="16387" name="Rectangle 3"/>
          <p:cNvSpPr>
            <a:spLocks noGrp="1" noChangeArrowheads="1"/>
          </p:cNvSpPr>
          <p:nvPr>
            <p:ph type="dt" idx="1"/>
          </p:nvPr>
        </p:nvSpPr>
        <p:spPr bwMode="auto">
          <a:xfrm>
            <a:off x="3779838" y="0"/>
            <a:ext cx="2889250" cy="496888"/>
          </a:xfrm>
          <a:prstGeom prst="rect">
            <a:avLst/>
          </a:prstGeom>
          <a:noFill/>
          <a:ln>
            <a:noFill/>
          </a:ln>
          <a:effectLst/>
          <a:extLst>
            <a:ext uri="{909E8E84-426E-40DD-AFC4-6F175D3DCCD1}">
              <a14:hiddenFill xmlns:a14="http://schemas.microsoft.com/office/drawing/2010/main">
                <a:solidFill>
                  <a:srgbClr val="578BC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atin typeface="ScalaSans" charset="0"/>
                <a:cs typeface="+mn-cs"/>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854075" y="744538"/>
            <a:ext cx="4960938"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9" name="Rectangle 5"/>
          <p:cNvSpPr>
            <a:spLocks noGrp="1" noChangeArrowheads="1"/>
          </p:cNvSpPr>
          <p:nvPr>
            <p:ph type="body" sz="quarter" idx="3"/>
          </p:nvPr>
        </p:nvSpPr>
        <p:spPr bwMode="auto">
          <a:xfrm>
            <a:off x="889000" y="4714875"/>
            <a:ext cx="4891088" cy="4467225"/>
          </a:xfrm>
          <a:prstGeom prst="rect">
            <a:avLst/>
          </a:prstGeom>
          <a:noFill/>
          <a:ln>
            <a:noFill/>
          </a:ln>
          <a:effectLst/>
          <a:extLst>
            <a:ext uri="{909E8E84-426E-40DD-AFC4-6F175D3DCCD1}">
              <a14:hiddenFill xmlns:a14="http://schemas.microsoft.com/office/drawing/2010/main">
                <a:solidFill>
                  <a:srgbClr val="578BC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6390" name="Rectangle 6"/>
          <p:cNvSpPr>
            <a:spLocks noGrp="1" noChangeArrowheads="1"/>
          </p:cNvSpPr>
          <p:nvPr>
            <p:ph type="ftr" sz="quarter" idx="4"/>
          </p:nvPr>
        </p:nvSpPr>
        <p:spPr bwMode="auto">
          <a:xfrm>
            <a:off x="0" y="9429750"/>
            <a:ext cx="2889250" cy="496888"/>
          </a:xfrm>
          <a:prstGeom prst="rect">
            <a:avLst/>
          </a:prstGeom>
          <a:noFill/>
          <a:ln>
            <a:noFill/>
          </a:ln>
          <a:effectLst/>
          <a:extLst>
            <a:ext uri="{909E8E84-426E-40DD-AFC4-6F175D3DCCD1}">
              <a14:hiddenFill xmlns:a14="http://schemas.microsoft.com/office/drawing/2010/main">
                <a:solidFill>
                  <a:srgbClr val="578BC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atin typeface="ScalaSans" charset="0"/>
                <a:cs typeface="+mn-cs"/>
              </a:defRPr>
            </a:lvl1pPr>
          </a:lstStyle>
          <a:p>
            <a:pPr>
              <a:defRPr/>
            </a:pPr>
            <a:r>
              <a:rPr lang="en-US"/>
              <a:t>1</a:t>
            </a:r>
          </a:p>
        </p:txBody>
      </p:sp>
      <p:sp>
        <p:nvSpPr>
          <p:cNvPr id="16391" name="Rectangle 7"/>
          <p:cNvSpPr>
            <a:spLocks noGrp="1" noChangeArrowheads="1"/>
          </p:cNvSpPr>
          <p:nvPr>
            <p:ph type="sldNum" sz="quarter" idx="5"/>
          </p:nvPr>
        </p:nvSpPr>
        <p:spPr bwMode="auto">
          <a:xfrm>
            <a:off x="3779838" y="9429750"/>
            <a:ext cx="2889250" cy="496888"/>
          </a:xfrm>
          <a:prstGeom prst="rect">
            <a:avLst/>
          </a:prstGeom>
          <a:noFill/>
          <a:ln>
            <a:noFill/>
          </a:ln>
          <a:effectLst/>
          <a:extLst>
            <a:ext uri="{909E8E84-426E-40DD-AFC4-6F175D3DCCD1}">
              <a14:hiddenFill xmlns:a14="http://schemas.microsoft.com/office/drawing/2010/main">
                <a:solidFill>
                  <a:srgbClr val="578BC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atin typeface="ScalaSans" charset="0"/>
                <a:cs typeface="+mn-cs"/>
              </a:defRPr>
            </a:lvl1pPr>
          </a:lstStyle>
          <a:p>
            <a:pPr>
              <a:defRPr/>
            </a:pPr>
            <a:fld id="{BF8DE257-BB38-4083-8BC7-1D50C3DF4F68}" type="slidenum">
              <a:rPr lang="en-US"/>
              <a:pPr>
                <a:defRPr/>
              </a:pPr>
              <a:t>‹nr.›</a:t>
            </a:fld>
            <a:endParaRPr lang="en-US"/>
          </a:p>
        </p:txBody>
      </p:sp>
    </p:spTree>
    <p:extLst>
      <p:ext uri="{BB962C8B-B14F-4D97-AF65-F5344CB8AC3E}">
        <p14:creationId xmlns:p14="http://schemas.microsoft.com/office/powerpoint/2010/main" val="1914721225"/>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a:prstGeom prst="rect">
            <a:avLst/>
          </a:prstGeom>
        </p:spPr>
        <p:txBody>
          <a:bodyPr/>
          <a:lstStyle>
            <a:lvl1pPr>
              <a:defRPr>
                <a:solidFill>
                  <a:schemeClr val="bg1"/>
                </a:solidFill>
              </a:defRPr>
            </a:lvl1pPr>
          </a:lstStyle>
          <a:p>
            <a:r>
              <a:rPr lang="nl-NL"/>
              <a:t>Klik om stijl te bewerken</a:t>
            </a:r>
            <a:endParaRPr lang="nl-BE" dirty="0"/>
          </a:p>
        </p:txBody>
      </p:sp>
      <p:sp>
        <p:nvSpPr>
          <p:cNvPr id="3" name="Ondertitel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nl-BE"/>
          </a:p>
        </p:txBody>
      </p:sp>
    </p:spTree>
    <p:extLst>
      <p:ext uri="{BB962C8B-B14F-4D97-AF65-F5344CB8AC3E}">
        <p14:creationId xmlns:p14="http://schemas.microsoft.com/office/powerpoint/2010/main" val="3783305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het opmaakprofiel van de modelondertitel te bewerken</a:t>
            </a:r>
            <a:endParaRPr lang="nl-BE"/>
          </a:p>
        </p:txBody>
      </p:sp>
    </p:spTree>
    <p:extLst>
      <p:ext uri="{BB962C8B-B14F-4D97-AF65-F5344CB8AC3E}">
        <p14:creationId xmlns:p14="http://schemas.microsoft.com/office/powerpoint/2010/main" val="2784136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Klik om de stijl te bewerken</a:t>
            </a:r>
            <a:endParaRPr lang="nl-BE" dirty="0"/>
          </a:p>
        </p:txBody>
      </p:sp>
      <p:sp>
        <p:nvSpPr>
          <p:cNvPr id="3" name="Tijdelijke aanduiding voor inhoud 2"/>
          <p:cNvSpPr>
            <a:spLocks noGrp="1"/>
          </p:cNvSpPr>
          <p:nvPr>
            <p:ph idx="1"/>
          </p:nvPr>
        </p:nvSpPr>
        <p:spPr/>
        <p:txBody>
          <a:body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endParaRPr lang="nl-BE" dirty="0"/>
          </a:p>
        </p:txBody>
      </p:sp>
    </p:spTree>
    <p:extLst>
      <p:ext uri="{BB962C8B-B14F-4D97-AF65-F5344CB8AC3E}">
        <p14:creationId xmlns:p14="http://schemas.microsoft.com/office/powerpoint/2010/main" val="2697641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Klik om de stijl te bewerken</a:t>
            </a:r>
            <a:endParaRPr lang="nl-BE" dirty="0"/>
          </a:p>
        </p:txBody>
      </p:sp>
      <p:sp>
        <p:nvSpPr>
          <p:cNvPr id="3" name="Tijdelijke aanduiding voor inhoud 2"/>
          <p:cNvSpPr>
            <a:spLocks noGrp="1"/>
          </p:cNvSpPr>
          <p:nvPr>
            <p:ph idx="1"/>
          </p:nvPr>
        </p:nvSpPr>
        <p:spPr/>
        <p:txBody>
          <a:body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endParaRPr lang="nl-BE" dirty="0"/>
          </a:p>
        </p:txBody>
      </p:sp>
    </p:spTree>
    <p:extLst>
      <p:ext uri="{BB962C8B-B14F-4D97-AF65-F5344CB8AC3E}">
        <p14:creationId xmlns:p14="http://schemas.microsoft.com/office/powerpoint/2010/main" val="74046322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4.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Rectangle 11"/>
          <p:cNvSpPr>
            <a:spLocks noChangeArrowheads="1"/>
          </p:cNvSpPr>
          <p:nvPr/>
        </p:nvSpPr>
        <p:spPr bwMode="auto">
          <a:xfrm>
            <a:off x="0" y="0"/>
            <a:ext cx="9144000" cy="3200400"/>
          </a:xfrm>
          <a:prstGeom prst="rect">
            <a:avLst/>
          </a:prstGeom>
          <a:solidFill>
            <a:srgbClr val="99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rgbClr val="8C0033"/>
                </a:solidFill>
                <a:latin typeface="ScalaSans"/>
              </a:defRPr>
            </a:lvl1pPr>
            <a:lvl2pPr marL="742950" indent="-285750" eaLnBrk="0" hangingPunct="0">
              <a:defRPr sz="2400">
                <a:solidFill>
                  <a:srgbClr val="8C0033"/>
                </a:solidFill>
                <a:latin typeface="ScalaSans"/>
              </a:defRPr>
            </a:lvl2pPr>
            <a:lvl3pPr marL="1143000" indent="-228600" eaLnBrk="0" hangingPunct="0">
              <a:defRPr sz="2400">
                <a:solidFill>
                  <a:srgbClr val="8C0033"/>
                </a:solidFill>
                <a:latin typeface="ScalaSans"/>
              </a:defRPr>
            </a:lvl3pPr>
            <a:lvl4pPr marL="1600200" indent="-228600" eaLnBrk="0" hangingPunct="0">
              <a:defRPr sz="2400">
                <a:solidFill>
                  <a:srgbClr val="8C0033"/>
                </a:solidFill>
                <a:latin typeface="ScalaSans"/>
              </a:defRPr>
            </a:lvl4pPr>
            <a:lvl5pPr marL="2057400" indent="-228600" eaLnBrk="0" hangingPunct="0">
              <a:defRPr sz="2400">
                <a:solidFill>
                  <a:srgbClr val="8C0033"/>
                </a:solidFill>
                <a:latin typeface="ScalaSans"/>
              </a:defRPr>
            </a:lvl5pPr>
            <a:lvl6pPr marL="2514600" indent="-228600" eaLnBrk="0" fontAlgn="base" hangingPunct="0">
              <a:spcBef>
                <a:spcPct val="0"/>
              </a:spcBef>
              <a:spcAft>
                <a:spcPct val="0"/>
              </a:spcAft>
              <a:defRPr sz="2400">
                <a:solidFill>
                  <a:srgbClr val="8C0033"/>
                </a:solidFill>
                <a:latin typeface="ScalaSans"/>
              </a:defRPr>
            </a:lvl6pPr>
            <a:lvl7pPr marL="2971800" indent="-228600" eaLnBrk="0" fontAlgn="base" hangingPunct="0">
              <a:spcBef>
                <a:spcPct val="0"/>
              </a:spcBef>
              <a:spcAft>
                <a:spcPct val="0"/>
              </a:spcAft>
              <a:defRPr sz="2400">
                <a:solidFill>
                  <a:srgbClr val="8C0033"/>
                </a:solidFill>
                <a:latin typeface="ScalaSans"/>
              </a:defRPr>
            </a:lvl7pPr>
            <a:lvl8pPr marL="3429000" indent="-228600" eaLnBrk="0" fontAlgn="base" hangingPunct="0">
              <a:spcBef>
                <a:spcPct val="0"/>
              </a:spcBef>
              <a:spcAft>
                <a:spcPct val="0"/>
              </a:spcAft>
              <a:defRPr sz="2400">
                <a:solidFill>
                  <a:srgbClr val="8C0033"/>
                </a:solidFill>
                <a:latin typeface="ScalaSans"/>
              </a:defRPr>
            </a:lvl8pPr>
            <a:lvl9pPr marL="3886200" indent="-228600" eaLnBrk="0" fontAlgn="base" hangingPunct="0">
              <a:spcBef>
                <a:spcPct val="0"/>
              </a:spcBef>
              <a:spcAft>
                <a:spcPct val="0"/>
              </a:spcAft>
              <a:defRPr sz="2400">
                <a:solidFill>
                  <a:srgbClr val="8C0033"/>
                </a:solidFill>
                <a:latin typeface="ScalaSans"/>
              </a:defRPr>
            </a:lvl9pPr>
          </a:lstStyle>
          <a:p>
            <a:pPr>
              <a:defRPr/>
            </a:pPr>
            <a:endParaRPr lang="nl-BE" altLang="nl-BE"/>
          </a:p>
        </p:txBody>
      </p:sp>
      <p:pic>
        <p:nvPicPr>
          <p:cNvPr id="3" name="Afbeelding 2">
            <a:extLst>
              <a:ext uri="{FF2B5EF4-FFF2-40B4-BE49-F238E27FC236}">
                <a16:creationId xmlns:a16="http://schemas.microsoft.com/office/drawing/2014/main" id="{48F0D596-F7A5-4A73-9B1D-A6A036E11A1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259632" y="6242466"/>
            <a:ext cx="6867525" cy="523875"/>
          </a:xfrm>
          <a:prstGeom prst="rect">
            <a:avLst/>
          </a:prstGeom>
        </p:spPr>
      </p:pic>
    </p:spTree>
  </p:cSld>
  <p:clrMap bg1="lt1" tx1="dk1" bg2="lt2" tx2="dk2" accent1="accent1" accent2="accent2" accent3="accent3" accent4="accent4" accent5="accent5" accent6="accent6" hlink="hlink" folHlink="folHlink"/>
  <p:sldLayoutIdLst>
    <p:sldLayoutId id="2147483716" r:id="rId1"/>
  </p:sldLayoutIdLst>
  <p:hf sldNum="0" hdr="0" ft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jdelijke aanduiding voor titel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BE"/>
              <a:t>Klik om de stijl te bewerken</a:t>
            </a:r>
            <a:endParaRPr lang="nl-BE" altLang="nl-BE"/>
          </a:p>
        </p:txBody>
      </p:sp>
      <p:sp>
        <p:nvSpPr>
          <p:cNvPr id="2051" name="Rectangle 11"/>
          <p:cNvSpPr>
            <a:spLocks noChangeArrowheads="1"/>
          </p:cNvSpPr>
          <p:nvPr/>
        </p:nvSpPr>
        <p:spPr bwMode="auto">
          <a:xfrm>
            <a:off x="0" y="0"/>
            <a:ext cx="9144000" cy="3200400"/>
          </a:xfrm>
          <a:prstGeom prst="rect">
            <a:avLst/>
          </a:prstGeom>
          <a:solidFill>
            <a:srgbClr val="E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rgbClr val="8C0033"/>
                </a:solidFill>
                <a:latin typeface="ScalaSans"/>
              </a:defRPr>
            </a:lvl1pPr>
            <a:lvl2pPr marL="742950" indent="-285750" eaLnBrk="0" hangingPunct="0">
              <a:defRPr sz="2400">
                <a:solidFill>
                  <a:srgbClr val="8C0033"/>
                </a:solidFill>
                <a:latin typeface="ScalaSans"/>
              </a:defRPr>
            </a:lvl2pPr>
            <a:lvl3pPr marL="1143000" indent="-228600" eaLnBrk="0" hangingPunct="0">
              <a:defRPr sz="2400">
                <a:solidFill>
                  <a:srgbClr val="8C0033"/>
                </a:solidFill>
                <a:latin typeface="ScalaSans"/>
              </a:defRPr>
            </a:lvl3pPr>
            <a:lvl4pPr marL="1600200" indent="-228600" eaLnBrk="0" hangingPunct="0">
              <a:defRPr sz="2400">
                <a:solidFill>
                  <a:srgbClr val="8C0033"/>
                </a:solidFill>
                <a:latin typeface="ScalaSans"/>
              </a:defRPr>
            </a:lvl4pPr>
            <a:lvl5pPr marL="2057400" indent="-228600" eaLnBrk="0" hangingPunct="0">
              <a:defRPr sz="2400">
                <a:solidFill>
                  <a:srgbClr val="8C0033"/>
                </a:solidFill>
                <a:latin typeface="ScalaSans"/>
              </a:defRPr>
            </a:lvl5pPr>
            <a:lvl6pPr marL="2514600" indent="-228600" eaLnBrk="0" fontAlgn="base" hangingPunct="0">
              <a:spcBef>
                <a:spcPct val="0"/>
              </a:spcBef>
              <a:spcAft>
                <a:spcPct val="0"/>
              </a:spcAft>
              <a:defRPr sz="2400">
                <a:solidFill>
                  <a:srgbClr val="8C0033"/>
                </a:solidFill>
                <a:latin typeface="ScalaSans"/>
              </a:defRPr>
            </a:lvl6pPr>
            <a:lvl7pPr marL="2971800" indent="-228600" eaLnBrk="0" fontAlgn="base" hangingPunct="0">
              <a:spcBef>
                <a:spcPct val="0"/>
              </a:spcBef>
              <a:spcAft>
                <a:spcPct val="0"/>
              </a:spcAft>
              <a:defRPr sz="2400">
                <a:solidFill>
                  <a:srgbClr val="8C0033"/>
                </a:solidFill>
                <a:latin typeface="ScalaSans"/>
              </a:defRPr>
            </a:lvl7pPr>
            <a:lvl8pPr marL="3429000" indent="-228600" eaLnBrk="0" fontAlgn="base" hangingPunct="0">
              <a:spcBef>
                <a:spcPct val="0"/>
              </a:spcBef>
              <a:spcAft>
                <a:spcPct val="0"/>
              </a:spcAft>
              <a:defRPr sz="2400">
                <a:solidFill>
                  <a:srgbClr val="8C0033"/>
                </a:solidFill>
                <a:latin typeface="ScalaSans"/>
              </a:defRPr>
            </a:lvl8pPr>
            <a:lvl9pPr marL="3886200" indent="-228600" eaLnBrk="0" fontAlgn="base" hangingPunct="0">
              <a:spcBef>
                <a:spcPct val="0"/>
              </a:spcBef>
              <a:spcAft>
                <a:spcPct val="0"/>
              </a:spcAft>
              <a:defRPr sz="2400">
                <a:solidFill>
                  <a:srgbClr val="8C0033"/>
                </a:solidFill>
                <a:latin typeface="ScalaSans"/>
              </a:defRPr>
            </a:lvl9pPr>
          </a:lstStyle>
          <a:p>
            <a:pPr>
              <a:defRPr/>
            </a:pPr>
            <a:endParaRPr lang="nl-BE" altLang="nl-BE"/>
          </a:p>
        </p:txBody>
      </p:sp>
      <p:sp>
        <p:nvSpPr>
          <p:cNvPr id="2053" name="Rechthoek 5"/>
          <p:cNvSpPr>
            <a:spLocks noChangeArrowheads="1"/>
          </p:cNvSpPr>
          <p:nvPr/>
        </p:nvSpPr>
        <p:spPr bwMode="auto">
          <a:xfrm>
            <a:off x="107950" y="6165850"/>
            <a:ext cx="55086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rgbClr val="8C0033"/>
                </a:solidFill>
                <a:latin typeface="ScalaSans"/>
                <a:cs typeface="Arial" pitchFamily="34" charset="0"/>
              </a:defRPr>
            </a:lvl1pPr>
            <a:lvl2pPr marL="742950" indent="-285750" eaLnBrk="0" hangingPunct="0">
              <a:defRPr sz="2400">
                <a:solidFill>
                  <a:srgbClr val="8C0033"/>
                </a:solidFill>
                <a:latin typeface="ScalaSans"/>
                <a:cs typeface="Arial" pitchFamily="34" charset="0"/>
              </a:defRPr>
            </a:lvl2pPr>
            <a:lvl3pPr marL="1143000" indent="-228600" eaLnBrk="0" hangingPunct="0">
              <a:defRPr sz="2400">
                <a:solidFill>
                  <a:srgbClr val="8C0033"/>
                </a:solidFill>
                <a:latin typeface="ScalaSans"/>
                <a:cs typeface="Arial" pitchFamily="34" charset="0"/>
              </a:defRPr>
            </a:lvl3pPr>
            <a:lvl4pPr marL="1600200" indent="-228600" eaLnBrk="0" hangingPunct="0">
              <a:defRPr sz="2400">
                <a:solidFill>
                  <a:srgbClr val="8C0033"/>
                </a:solidFill>
                <a:latin typeface="ScalaSans"/>
                <a:cs typeface="Arial" pitchFamily="34" charset="0"/>
              </a:defRPr>
            </a:lvl4pPr>
            <a:lvl5pPr marL="2057400" indent="-228600" eaLnBrk="0" hangingPunct="0">
              <a:defRPr sz="2400">
                <a:solidFill>
                  <a:srgbClr val="8C0033"/>
                </a:solidFill>
                <a:latin typeface="ScalaSans"/>
                <a:cs typeface="Arial" pitchFamily="34" charset="0"/>
              </a:defRPr>
            </a:lvl5pPr>
            <a:lvl6pPr marL="2514600" indent="-228600" eaLnBrk="0" fontAlgn="base" hangingPunct="0">
              <a:spcBef>
                <a:spcPct val="0"/>
              </a:spcBef>
              <a:spcAft>
                <a:spcPct val="0"/>
              </a:spcAft>
              <a:defRPr sz="2400">
                <a:solidFill>
                  <a:srgbClr val="8C0033"/>
                </a:solidFill>
                <a:latin typeface="ScalaSans"/>
                <a:cs typeface="Arial" pitchFamily="34" charset="0"/>
              </a:defRPr>
            </a:lvl6pPr>
            <a:lvl7pPr marL="2971800" indent="-228600" eaLnBrk="0" fontAlgn="base" hangingPunct="0">
              <a:spcBef>
                <a:spcPct val="0"/>
              </a:spcBef>
              <a:spcAft>
                <a:spcPct val="0"/>
              </a:spcAft>
              <a:defRPr sz="2400">
                <a:solidFill>
                  <a:srgbClr val="8C0033"/>
                </a:solidFill>
                <a:latin typeface="ScalaSans"/>
                <a:cs typeface="Arial" pitchFamily="34" charset="0"/>
              </a:defRPr>
            </a:lvl7pPr>
            <a:lvl8pPr marL="3429000" indent="-228600" eaLnBrk="0" fontAlgn="base" hangingPunct="0">
              <a:spcBef>
                <a:spcPct val="0"/>
              </a:spcBef>
              <a:spcAft>
                <a:spcPct val="0"/>
              </a:spcAft>
              <a:defRPr sz="2400">
                <a:solidFill>
                  <a:srgbClr val="8C0033"/>
                </a:solidFill>
                <a:latin typeface="ScalaSans"/>
                <a:cs typeface="Arial" pitchFamily="34" charset="0"/>
              </a:defRPr>
            </a:lvl8pPr>
            <a:lvl9pPr marL="3886200" indent="-228600" eaLnBrk="0" fontAlgn="base" hangingPunct="0">
              <a:spcBef>
                <a:spcPct val="0"/>
              </a:spcBef>
              <a:spcAft>
                <a:spcPct val="0"/>
              </a:spcAft>
              <a:defRPr sz="2400">
                <a:solidFill>
                  <a:srgbClr val="8C0033"/>
                </a:solidFill>
                <a:latin typeface="ScalaSans"/>
                <a:cs typeface="Arial" pitchFamily="34" charset="0"/>
              </a:defRPr>
            </a:lvl9pPr>
          </a:lstStyle>
          <a:p>
            <a:pPr eaLnBrk="1" hangingPunct="1"/>
            <a:fld id="{3A8C9EE4-C0BA-4578-9520-783727ED12AF}" type="slidenum">
              <a:rPr lang="en-US" altLang="nl-BE" sz="1600"/>
              <a:pPr eaLnBrk="1" hangingPunct="1"/>
              <a:t>‹nr.›</a:t>
            </a:fld>
            <a:endParaRPr lang="en-US" altLang="nl-BE" sz="1600"/>
          </a:p>
        </p:txBody>
      </p:sp>
      <p:pic>
        <p:nvPicPr>
          <p:cNvPr id="4" name="Afbeelding 3" descr="Afbeelding met tekening, klok&#10;&#10;Automatisch gegenereerde beschrijving">
            <a:extLst>
              <a:ext uri="{FF2B5EF4-FFF2-40B4-BE49-F238E27FC236}">
                <a16:creationId xmlns:a16="http://schemas.microsoft.com/office/drawing/2014/main" id="{AE9884AE-601D-45B9-80E2-F5755EB685D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100391" y="6380747"/>
            <a:ext cx="903609" cy="375718"/>
          </a:xfrm>
          <a:prstGeom prst="rect">
            <a:avLst/>
          </a:prstGeom>
        </p:spPr>
      </p:pic>
    </p:spTree>
  </p:cSld>
  <p:clrMap bg1="lt1" tx1="dk1" bg2="lt2" tx2="dk2" accent1="accent1" accent2="accent2" accent3="accent3" accent4="accent4" accent5="accent5" accent6="accent6" hlink="hlink" folHlink="folHlink"/>
  <p:sldLayoutIdLst>
    <p:sldLayoutId id="2147483717" r:id="rId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18"/>
          <p:cNvSpPr>
            <a:spLocks noChangeArrowheads="1"/>
          </p:cNvSpPr>
          <p:nvPr/>
        </p:nvSpPr>
        <p:spPr bwMode="auto">
          <a:xfrm>
            <a:off x="0" y="0"/>
            <a:ext cx="9144000" cy="1371600"/>
          </a:xfrm>
          <a:prstGeom prst="rect">
            <a:avLst/>
          </a:prstGeom>
          <a:solidFill>
            <a:srgbClr val="99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rgbClr val="8C0033"/>
                </a:solidFill>
                <a:latin typeface="ScalaSans"/>
              </a:defRPr>
            </a:lvl1pPr>
            <a:lvl2pPr marL="742950" indent="-285750" eaLnBrk="0" hangingPunct="0">
              <a:defRPr sz="2400">
                <a:solidFill>
                  <a:srgbClr val="8C0033"/>
                </a:solidFill>
                <a:latin typeface="ScalaSans"/>
              </a:defRPr>
            </a:lvl2pPr>
            <a:lvl3pPr marL="1143000" indent="-228600" eaLnBrk="0" hangingPunct="0">
              <a:defRPr sz="2400">
                <a:solidFill>
                  <a:srgbClr val="8C0033"/>
                </a:solidFill>
                <a:latin typeface="ScalaSans"/>
              </a:defRPr>
            </a:lvl3pPr>
            <a:lvl4pPr marL="1600200" indent="-228600" eaLnBrk="0" hangingPunct="0">
              <a:defRPr sz="2400">
                <a:solidFill>
                  <a:srgbClr val="8C0033"/>
                </a:solidFill>
                <a:latin typeface="ScalaSans"/>
              </a:defRPr>
            </a:lvl4pPr>
            <a:lvl5pPr marL="2057400" indent="-228600" eaLnBrk="0" hangingPunct="0">
              <a:defRPr sz="2400">
                <a:solidFill>
                  <a:srgbClr val="8C0033"/>
                </a:solidFill>
                <a:latin typeface="ScalaSans"/>
              </a:defRPr>
            </a:lvl5pPr>
            <a:lvl6pPr marL="2514600" indent="-228600" eaLnBrk="0" fontAlgn="base" hangingPunct="0">
              <a:spcBef>
                <a:spcPct val="0"/>
              </a:spcBef>
              <a:spcAft>
                <a:spcPct val="0"/>
              </a:spcAft>
              <a:defRPr sz="2400">
                <a:solidFill>
                  <a:srgbClr val="8C0033"/>
                </a:solidFill>
                <a:latin typeface="ScalaSans"/>
              </a:defRPr>
            </a:lvl6pPr>
            <a:lvl7pPr marL="2971800" indent="-228600" eaLnBrk="0" fontAlgn="base" hangingPunct="0">
              <a:spcBef>
                <a:spcPct val="0"/>
              </a:spcBef>
              <a:spcAft>
                <a:spcPct val="0"/>
              </a:spcAft>
              <a:defRPr sz="2400">
                <a:solidFill>
                  <a:srgbClr val="8C0033"/>
                </a:solidFill>
                <a:latin typeface="ScalaSans"/>
              </a:defRPr>
            </a:lvl7pPr>
            <a:lvl8pPr marL="3429000" indent="-228600" eaLnBrk="0" fontAlgn="base" hangingPunct="0">
              <a:spcBef>
                <a:spcPct val="0"/>
              </a:spcBef>
              <a:spcAft>
                <a:spcPct val="0"/>
              </a:spcAft>
              <a:defRPr sz="2400">
                <a:solidFill>
                  <a:srgbClr val="8C0033"/>
                </a:solidFill>
                <a:latin typeface="ScalaSans"/>
              </a:defRPr>
            </a:lvl8pPr>
            <a:lvl9pPr marL="3886200" indent="-228600" eaLnBrk="0" fontAlgn="base" hangingPunct="0">
              <a:spcBef>
                <a:spcPct val="0"/>
              </a:spcBef>
              <a:spcAft>
                <a:spcPct val="0"/>
              </a:spcAft>
              <a:defRPr sz="2400">
                <a:solidFill>
                  <a:srgbClr val="8C0033"/>
                </a:solidFill>
                <a:latin typeface="ScalaSans"/>
              </a:defRPr>
            </a:lvl9pPr>
          </a:lstStyle>
          <a:p>
            <a:pPr>
              <a:defRPr/>
            </a:pPr>
            <a:endParaRPr lang="nl-BE" altLang="nl-BE"/>
          </a:p>
        </p:txBody>
      </p:sp>
      <p:sp>
        <p:nvSpPr>
          <p:cNvPr id="3075" name="Rectangle 2"/>
          <p:cNvSpPr>
            <a:spLocks noGrp="1" noChangeArrowheads="1"/>
          </p:cNvSpPr>
          <p:nvPr>
            <p:ph type="title"/>
          </p:nvPr>
        </p:nvSpPr>
        <p:spPr bwMode="auto">
          <a:xfrm>
            <a:off x="468313" y="127000"/>
            <a:ext cx="820737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nl-BE"/>
              <a:t>Click to edit Master title style</a:t>
            </a:r>
          </a:p>
        </p:txBody>
      </p:sp>
      <p:sp>
        <p:nvSpPr>
          <p:cNvPr id="3076" name="Rectangle 3"/>
          <p:cNvSpPr>
            <a:spLocks noGrp="1" noChangeArrowheads="1"/>
          </p:cNvSpPr>
          <p:nvPr>
            <p:ph type="body" idx="1"/>
          </p:nvPr>
        </p:nvSpPr>
        <p:spPr bwMode="auto">
          <a:xfrm>
            <a:off x="468313" y="1676400"/>
            <a:ext cx="8207375" cy="448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nl-BE"/>
              <a:t>Click to edit Master text styles</a:t>
            </a:r>
          </a:p>
          <a:p>
            <a:pPr lvl="1"/>
            <a:r>
              <a:rPr lang="en-US" altLang="nl-BE"/>
              <a:t>Second level</a:t>
            </a:r>
          </a:p>
          <a:p>
            <a:pPr lvl="2"/>
            <a:r>
              <a:rPr lang="en-US" altLang="nl-BE"/>
              <a:t>Third level</a:t>
            </a:r>
          </a:p>
          <a:p>
            <a:pPr lvl="3"/>
            <a:r>
              <a:rPr lang="en-US" altLang="nl-BE"/>
              <a:t>Fourth level</a:t>
            </a:r>
          </a:p>
          <a:p>
            <a:pPr lvl="4"/>
            <a:r>
              <a:rPr lang="en-US" altLang="nl-BE"/>
              <a:t>Fifth level</a:t>
            </a:r>
          </a:p>
        </p:txBody>
      </p:sp>
      <p:sp>
        <p:nvSpPr>
          <p:cNvPr id="3078" name="Text Box 10"/>
          <p:cNvSpPr txBox="1">
            <a:spLocks noChangeArrowheads="1"/>
          </p:cNvSpPr>
          <p:nvPr/>
        </p:nvSpPr>
        <p:spPr bwMode="auto">
          <a:xfrm>
            <a:off x="619125" y="131762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rgbClr val="8C0033"/>
                </a:solidFill>
                <a:latin typeface="ScalaSans"/>
              </a:defRPr>
            </a:lvl1pPr>
            <a:lvl2pPr marL="742950" indent="-285750" eaLnBrk="0" hangingPunct="0">
              <a:defRPr sz="2400">
                <a:solidFill>
                  <a:srgbClr val="8C0033"/>
                </a:solidFill>
                <a:latin typeface="ScalaSans"/>
              </a:defRPr>
            </a:lvl2pPr>
            <a:lvl3pPr marL="1143000" indent="-228600" eaLnBrk="0" hangingPunct="0">
              <a:defRPr sz="2400">
                <a:solidFill>
                  <a:srgbClr val="8C0033"/>
                </a:solidFill>
                <a:latin typeface="ScalaSans"/>
              </a:defRPr>
            </a:lvl3pPr>
            <a:lvl4pPr marL="1600200" indent="-228600" eaLnBrk="0" hangingPunct="0">
              <a:defRPr sz="2400">
                <a:solidFill>
                  <a:srgbClr val="8C0033"/>
                </a:solidFill>
                <a:latin typeface="ScalaSans"/>
              </a:defRPr>
            </a:lvl4pPr>
            <a:lvl5pPr marL="2057400" indent="-228600" eaLnBrk="0" hangingPunct="0">
              <a:defRPr sz="2400">
                <a:solidFill>
                  <a:srgbClr val="8C0033"/>
                </a:solidFill>
                <a:latin typeface="ScalaSans"/>
              </a:defRPr>
            </a:lvl5pPr>
            <a:lvl6pPr marL="2514600" indent="-228600" eaLnBrk="0" fontAlgn="base" hangingPunct="0">
              <a:spcBef>
                <a:spcPct val="0"/>
              </a:spcBef>
              <a:spcAft>
                <a:spcPct val="0"/>
              </a:spcAft>
              <a:defRPr sz="2400">
                <a:solidFill>
                  <a:srgbClr val="8C0033"/>
                </a:solidFill>
                <a:latin typeface="ScalaSans"/>
              </a:defRPr>
            </a:lvl6pPr>
            <a:lvl7pPr marL="2971800" indent="-228600" eaLnBrk="0" fontAlgn="base" hangingPunct="0">
              <a:spcBef>
                <a:spcPct val="0"/>
              </a:spcBef>
              <a:spcAft>
                <a:spcPct val="0"/>
              </a:spcAft>
              <a:defRPr sz="2400">
                <a:solidFill>
                  <a:srgbClr val="8C0033"/>
                </a:solidFill>
                <a:latin typeface="ScalaSans"/>
              </a:defRPr>
            </a:lvl7pPr>
            <a:lvl8pPr marL="3429000" indent="-228600" eaLnBrk="0" fontAlgn="base" hangingPunct="0">
              <a:spcBef>
                <a:spcPct val="0"/>
              </a:spcBef>
              <a:spcAft>
                <a:spcPct val="0"/>
              </a:spcAft>
              <a:defRPr sz="2400">
                <a:solidFill>
                  <a:srgbClr val="8C0033"/>
                </a:solidFill>
                <a:latin typeface="ScalaSans"/>
              </a:defRPr>
            </a:lvl8pPr>
            <a:lvl9pPr marL="3886200" indent="-228600" eaLnBrk="0" fontAlgn="base" hangingPunct="0">
              <a:spcBef>
                <a:spcPct val="0"/>
              </a:spcBef>
              <a:spcAft>
                <a:spcPct val="0"/>
              </a:spcAft>
              <a:defRPr sz="2400">
                <a:solidFill>
                  <a:srgbClr val="8C0033"/>
                </a:solidFill>
                <a:latin typeface="ScalaSans"/>
              </a:defRPr>
            </a:lvl9pPr>
          </a:lstStyle>
          <a:p>
            <a:pPr>
              <a:defRPr/>
            </a:pPr>
            <a:endParaRPr lang="nl-NL" altLang="nl-BE"/>
          </a:p>
        </p:txBody>
      </p:sp>
      <p:sp>
        <p:nvSpPr>
          <p:cNvPr id="3079" name="Rechthoek 7"/>
          <p:cNvSpPr>
            <a:spLocks noChangeArrowheads="1"/>
          </p:cNvSpPr>
          <p:nvPr/>
        </p:nvSpPr>
        <p:spPr bwMode="auto">
          <a:xfrm>
            <a:off x="107950" y="6165850"/>
            <a:ext cx="55086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rgbClr val="8C0033"/>
                </a:solidFill>
                <a:latin typeface="ScalaSans"/>
                <a:cs typeface="Arial" pitchFamily="34" charset="0"/>
              </a:defRPr>
            </a:lvl1pPr>
            <a:lvl2pPr marL="742950" indent="-285750" eaLnBrk="0" hangingPunct="0">
              <a:defRPr sz="2400">
                <a:solidFill>
                  <a:srgbClr val="8C0033"/>
                </a:solidFill>
                <a:latin typeface="ScalaSans"/>
                <a:cs typeface="Arial" pitchFamily="34" charset="0"/>
              </a:defRPr>
            </a:lvl2pPr>
            <a:lvl3pPr marL="1143000" indent="-228600" eaLnBrk="0" hangingPunct="0">
              <a:defRPr sz="2400">
                <a:solidFill>
                  <a:srgbClr val="8C0033"/>
                </a:solidFill>
                <a:latin typeface="ScalaSans"/>
                <a:cs typeface="Arial" pitchFamily="34" charset="0"/>
              </a:defRPr>
            </a:lvl3pPr>
            <a:lvl4pPr marL="1600200" indent="-228600" eaLnBrk="0" hangingPunct="0">
              <a:defRPr sz="2400">
                <a:solidFill>
                  <a:srgbClr val="8C0033"/>
                </a:solidFill>
                <a:latin typeface="ScalaSans"/>
                <a:cs typeface="Arial" pitchFamily="34" charset="0"/>
              </a:defRPr>
            </a:lvl4pPr>
            <a:lvl5pPr marL="2057400" indent="-228600" eaLnBrk="0" hangingPunct="0">
              <a:defRPr sz="2400">
                <a:solidFill>
                  <a:srgbClr val="8C0033"/>
                </a:solidFill>
                <a:latin typeface="ScalaSans"/>
                <a:cs typeface="Arial" pitchFamily="34" charset="0"/>
              </a:defRPr>
            </a:lvl5pPr>
            <a:lvl6pPr marL="2514600" indent="-228600" eaLnBrk="0" fontAlgn="base" hangingPunct="0">
              <a:spcBef>
                <a:spcPct val="0"/>
              </a:spcBef>
              <a:spcAft>
                <a:spcPct val="0"/>
              </a:spcAft>
              <a:defRPr sz="2400">
                <a:solidFill>
                  <a:srgbClr val="8C0033"/>
                </a:solidFill>
                <a:latin typeface="ScalaSans"/>
                <a:cs typeface="Arial" pitchFamily="34" charset="0"/>
              </a:defRPr>
            </a:lvl6pPr>
            <a:lvl7pPr marL="2971800" indent="-228600" eaLnBrk="0" fontAlgn="base" hangingPunct="0">
              <a:spcBef>
                <a:spcPct val="0"/>
              </a:spcBef>
              <a:spcAft>
                <a:spcPct val="0"/>
              </a:spcAft>
              <a:defRPr sz="2400">
                <a:solidFill>
                  <a:srgbClr val="8C0033"/>
                </a:solidFill>
                <a:latin typeface="ScalaSans"/>
                <a:cs typeface="Arial" pitchFamily="34" charset="0"/>
              </a:defRPr>
            </a:lvl7pPr>
            <a:lvl8pPr marL="3429000" indent="-228600" eaLnBrk="0" fontAlgn="base" hangingPunct="0">
              <a:spcBef>
                <a:spcPct val="0"/>
              </a:spcBef>
              <a:spcAft>
                <a:spcPct val="0"/>
              </a:spcAft>
              <a:defRPr sz="2400">
                <a:solidFill>
                  <a:srgbClr val="8C0033"/>
                </a:solidFill>
                <a:latin typeface="ScalaSans"/>
                <a:cs typeface="Arial" pitchFamily="34" charset="0"/>
              </a:defRPr>
            </a:lvl8pPr>
            <a:lvl9pPr marL="3886200" indent="-228600" eaLnBrk="0" fontAlgn="base" hangingPunct="0">
              <a:spcBef>
                <a:spcPct val="0"/>
              </a:spcBef>
              <a:spcAft>
                <a:spcPct val="0"/>
              </a:spcAft>
              <a:defRPr sz="2400">
                <a:solidFill>
                  <a:srgbClr val="8C0033"/>
                </a:solidFill>
                <a:latin typeface="ScalaSans"/>
                <a:cs typeface="Arial" pitchFamily="34" charset="0"/>
              </a:defRPr>
            </a:lvl9pPr>
          </a:lstStyle>
          <a:p>
            <a:pPr eaLnBrk="1" hangingPunct="1"/>
            <a:fld id="{BB0753FF-F025-463F-852C-6580FC3551D5}" type="slidenum">
              <a:rPr lang="en-US" altLang="nl-BE" sz="1600"/>
              <a:pPr eaLnBrk="1" hangingPunct="1"/>
              <a:t>‹nr.›</a:t>
            </a:fld>
            <a:endParaRPr lang="en-US" altLang="nl-BE" sz="1600"/>
          </a:p>
        </p:txBody>
      </p:sp>
      <p:pic>
        <p:nvPicPr>
          <p:cNvPr id="4" name="Afbeelding 3" descr="Afbeelding met tekening, klok&#10;&#10;Automatisch gegenereerde beschrijving">
            <a:extLst>
              <a:ext uri="{FF2B5EF4-FFF2-40B4-BE49-F238E27FC236}">
                <a16:creationId xmlns:a16="http://schemas.microsoft.com/office/drawing/2014/main" id="{A8C3A460-EE50-44FE-A3E5-CEEEE840841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172400" y="6388674"/>
            <a:ext cx="863650" cy="359104"/>
          </a:xfrm>
          <a:prstGeom prst="rect">
            <a:avLst/>
          </a:prstGeom>
        </p:spPr>
      </p:pic>
    </p:spTree>
  </p:cSld>
  <p:clrMap bg1="lt1" tx1="dk1" bg2="lt2" tx2="dk2" accent1="accent1" accent2="accent2" accent3="accent3" accent4="accent4" accent5="accent5" accent6="accent6" hlink="hlink" folHlink="folHlink"/>
  <p:sldLayoutIdLst>
    <p:sldLayoutId id="2147483718" r:id="rId1"/>
  </p:sldLayoutIdLst>
  <p:hf sldNum="0" hdr="0" ftr="0" dt="0"/>
  <p:txStyles>
    <p:titleStyle>
      <a:lvl1pPr algn="l" rtl="0" eaLnBrk="0" fontAlgn="base" hangingPunct="0">
        <a:lnSpc>
          <a:spcPct val="90000"/>
        </a:lnSpc>
        <a:spcBef>
          <a:spcPct val="0"/>
        </a:spcBef>
        <a:spcAft>
          <a:spcPct val="0"/>
        </a:spcAft>
        <a:defRPr sz="3600">
          <a:solidFill>
            <a:srgbClr val="F5F5F5"/>
          </a:solidFill>
          <a:latin typeface="Calibri" pitchFamily="34" charset="0"/>
          <a:ea typeface="Calibri" pitchFamily="34" charset="0"/>
          <a:cs typeface="Calibri" pitchFamily="34" charset="0"/>
        </a:defRPr>
      </a:lvl1pPr>
      <a:lvl2pPr algn="l" rtl="0" eaLnBrk="0" fontAlgn="base" hangingPunct="0">
        <a:lnSpc>
          <a:spcPct val="90000"/>
        </a:lnSpc>
        <a:spcBef>
          <a:spcPct val="0"/>
        </a:spcBef>
        <a:spcAft>
          <a:spcPct val="0"/>
        </a:spcAft>
        <a:defRPr sz="3600">
          <a:solidFill>
            <a:srgbClr val="F5F5F5"/>
          </a:solidFill>
          <a:latin typeface="Calibri" pitchFamily="34" charset="0"/>
          <a:ea typeface="Calibri" pitchFamily="34" charset="0"/>
          <a:cs typeface="Calibri" pitchFamily="34" charset="0"/>
        </a:defRPr>
      </a:lvl2pPr>
      <a:lvl3pPr algn="l" rtl="0" eaLnBrk="0" fontAlgn="base" hangingPunct="0">
        <a:lnSpc>
          <a:spcPct val="90000"/>
        </a:lnSpc>
        <a:spcBef>
          <a:spcPct val="0"/>
        </a:spcBef>
        <a:spcAft>
          <a:spcPct val="0"/>
        </a:spcAft>
        <a:defRPr sz="3600">
          <a:solidFill>
            <a:srgbClr val="F5F5F5"/>
          </a:solidFill>
          <a:latin typeface="Calibri" pitchFamily="34" charset="0"/>
          <a:ea typeface="Calibri" pitchFamily="34" charset="0"/>
          <a:cs typeface="Calibri" pitchFamily="34" charset="0"/>
        </a:defRPr>
      </a:lvl3pPr>
      <a:lvl4pPr algn="l" rtl="0" eaLnBrk="0" fontAlgn="base" hangingPunct="0">
        <a:lnSpc>
          <a:spcPct val="90000"/>
        </a:lnSpc>
        <a:spcBef>
          <a:spcPct val="0"/>
        </a:spcBef>
        <a:spcAft>
          <a:spcPct val="0"/>
        </a:spcAft>
        <a:defRPr sz="3600">
          <a:solidFill>
            <a:srgbClr val="F5F5F5"/>
          </a:solidFill>
          <a:latin typeface="Calibri" pitchFamily="34" charset="0"/>
          <a:ea typeface="Calibri" pitchFamily="34" charset="0"/>
          <a:cs typeface="Calibri" pitchFamily="34" charset="0"/>
        </a:defRPr>
      </a:lvl4pPr>
      <a:lvl5pPr algn="l" rtl="0" eaLnBrk="0" fontAlgn="base" hangingPunct="0">
        <a:lnSpc>
          <a:spcPct val="90000"/>
        </a:lnSpc>
        <a:spcBef>
          <a:spcPct val="0"/>
        </a:spcBef>
        <a:spcAft>
          <a:spcPct val="0"/>
        </a:spcAft>
        <a:defRPr sz="3600">
          <a:solidFill>
            <a:srgbClr val="F5F5F5"/>
          </a:solidFill>
          <a:latin typeface="Calibri" pitchFamily="34" charset="0"/>
          <a:ea typeface="Calibri" pitchFamily="34" charset="0"/>
          <a:cs typeface="Calibri" pitchFamily="34" charset="0"/>
        </a:defRPr>
      </a:lvl5pPr>
      <a:lvl6pPr marL="457200" algn="ctr" rtl="0" fontAlgn="base">
        <a:lnSpc>
          <a:spcPct val="90000"/>
        </a:lnSpc>
        <a:spcBef>
          <a:spcPct val="0"/>
        </a:spcBef>
        <a:spcAft>
          <a:spcPct val="0"/>
        </a:spcAft>
        <a:defRPr sz="3600">
          <a:solidFill>
            <a:srgbClr val="F5F5F5"/>
          </a:solidFill>
          <a:latin typeface="Arial" charset="0"/>
        </a:defRPr>
      </a:lvl6pPr>
      <a:lvl7pPr marL="914400" algn="ctr" rtl="0" fontAlgn="base">
        <a:lnSpc>
          <a:spcPct val="90000"/>
        </a:lnSpc>
        <a:spcBef>
          <a:spcPct val="0"/>
        </a:spcBef>
        <a:spcAft>
          <a:spcPct val="0"/>
        </a:spcAft>
        <a:defRPr sz="3600">
          <a:solidFill>
            <a:srgbClr val="F5F5F5"/>
          </a:solidFill>
          <a:latin typeface="Arial" charset="0"/>
        </a:defRPr>
      </a:lvl7pPr>
      <a:lvl8pPr marL="1371600" algn="ctr" rtl="0" fontAlgn="base">
        <a:lnSpc>
          <a:spcPct val="90000"/>
        </a:lnSpc>
        <a:spcBef>
          <a:spcPct val="0"/>
        </a:spcBef>
        <a:spcAft>
          <a:spcPct val="0"/>
        </a:spcAft>
        <a:defRPr sz="3600">
          <a:solidFill>
            <a:srgbClr val="F5F5F5"/>
          </a:solidFill>
          <a:latin typeface="Arial" charset="0"/>
        </a:defRPr>
      </a:lvl8pPr>
      <a:lvl9pPr marL="1828800" algn="ctr" rtl="0" fontAlgn="base">
        <a:lnSpc>
          <a:spcPct val="90000"/>
        </a:lnSpc>
        <a:spcBef>
          <a:spcPct val="0"/>
        </a:spcBef>
        <a:spcAft>
          <a:spcPct val="0"/>
        </a:spcAft>
        <a:defRPr sz="3600">
          <a:solidFill>
            <a:srgbClr val="F5F5F5"/>
          </a:solidFill>
          <a:latin typeface="Arial" charset="0"/>
        </a:defRPr>
      </a:lvl9pPr>
    </p:titleStyle>
    <p:bodyStyle>
      <a:lvl1pPr marL="342900" indent="-342900" algn="l" rtl="0" eaLnBrk="0" fontAlgn="base" hangingPunct="0">
        <a:lnSpc>
          <a:spcPct val="90000"/>
        </a:lnSpc>
        <a:spcBef>
          <a:spcPct val="60000"/>
        </a:spcBef>
        <a:spcAft>
          <a:spcPct val="0"/>
        </a:spcAft>
        <a:buClr>
          <a:srgbClr val="C00000"/>
        </a:buClr>
        <a:buSzPct val="70000"/>
        <a:buFont typeface="Wingdings" pitchFamily="2" charset="2"/>
        <a:buChar char="§"/>
        <a:defRPr sz="2400">
          <a:solidFill>
            <a:srgbClr val="000000"/>
          </a:solidFill>
          <a:latin typeface="Calibri" pitchFamily="34" charset="0"/>
          <a:ea typeface="Calibri" pitchFamily="34" charset="0"/>
          <a:cs typeface="Calibri" pitchFamily="34" charset="0"/>
        </a:defRPr>
      </a:lvl1pPr>
      <a:lvl2pPr marL="742950" indent="-285750" algn="l" rtl="0" eaLnBrk="0" fontAlgn="base" hangingPunct="0">
        <a:lnSpc>
          <a:spcPct val="90000"/>
        </a:lnSpc>
        <a:spcBef>
          <a:spcPct val="60000"/>
        </a:spcBef>
        <a:spcAft>
          <a:spcPct val="0"/>
        </a:spcAft>
        <a:buClr>
          <a:srgbClr val="C00000"/>
        </a:buClr>
        <a:buFont typeface="Times" pitchFamily="18" charset="0"/>
        <a:buChar char="•"/>
        <a:defRPr sz="2200">
          <a:solidFill>
            <a:srgbClr val="000000"/>
          </a:solidFill>
          <a:latin typeface="Calibri" pitchFamily="34" charset="0"/>
          <a:ea typeface="Calibri" pitchFamily="34" charset="0"/>
          <a:cs typeface="Calibri" pitchFamily="34" charset="0"/>
        </a:defRPr>
      </a:lvl2pPr>
      <a:lvl3pPr marL="1143000" indent="-228600" algn="l" rtl="0" eaLnBrk="0" fontAlgn="base" hangingPunct="0">
        <a:lnSpc>
          <a:spcPct val="90000"/>
        </a:lnSpc>
        <a:spcBef>
          <a:spcPct val="60000"/>
        </a:spcBef>
        <a:spcAft>
          <a:spcPct val="0"/>
        </a:spcAft>
        <a:buClr>
          <a:srgbClr val="C00000"/>
        </a:buClr>
        <a:buChar char="-"/>
        <a:defRPr sz="2400">
          <a:solidFill>
            <a:srgbClr val="000000"/>
          </a:solidFill>
          <a:latin typeface="Calibri" pitchFamily="34" charset="0"/>
          <a:ea typeface="Calibri" pitchFamily="34" charset="0"/>
          <a:cs typeface="Calibri" pitchFamily="34" charset="0"/>
        </a:defRPr>
      </a:lvl3pPr>
      <a:lvl4pPr marL="1600200" indent="-228600" algn="l" rtl="0" eaLnBrk="0" fontAlgn="base" hangingPunct="0">
        <a:spcBef>
          <a:spcPct val="20000"/>
        </a:spcBef>
        <a:spcAft>
          <a:spcPct val="0"/>
        </a:spcAft>
        <a:buClr>
          <a:srgbClr val="C00000"/>
        </a:buClr>
        <a:buSzPct val="70000"/>
        <a:buFont typeface="Wingdings" pitchFamily="2" charset="2"/>
        <a:buChar char="è"/>
        <a:defRPr sz="2000">
          <a:solidFill>
            <a:srgbClr val="000000"/>
          </a:solidFill>
          <a:latin typeface="Calibri" pitchFamily="34" charset="0"/>
          <a:ea typeface="Calibri" pitchFamily="34" charset="0"/>
          <a:cs typeface="Calibri" pitchFamily="34" charset="0"/>
        </a:defRPr>
      </a:lvl4pPr>
      <a:lvl5pPr marL="2057400" indent="-228600" algn="l" rtl="0" eaLnBrk="0" fontAlgn="base" hangingPunct="0">
        <a:spcBef>
          <a:spcPct val="20000"/>
        </a:spcBef>
        <a:spcAft>
          <a:spcPct val="0"/>
        </a:spcAft>
        <a:buClr>
          <a:srgbClr val="C00000"/>
        </a:buClr>
        <a:buSzPct val="70000"/>
        <a:buFont typeface="Wingdings" pitchFamily="2" charset="2"/>
        <a:buChar char="è"/>
        <a:defRPr sz="2000">
          <a:solidFill>
            <a:srgbClr val="000000"/>
          </a:solidFill>
          <a:latin typeface="Calibri" pitchFamily="34" charset="0"/>
          <a:ea typeface="Calibri" pitchFamily="34" charset="0"/>
          <a:cs typeface="Calibri" pitchFamily="34" charset="0"/>
        </a:defRPr>
      </a:lvl5pPr>
      <a:lvl6pPr marL="2514600" indent="-228600" algn="l" rtl="0" fontAlgn="base">
        <a:spcBef>
          <a:spcPct val="20000"/>
        </a:spcBef>
        <a:spcAft>
          <a:spcPct val="0"/>
        </a:spcAft>
        <a:buClr>
          <a:schemeClr val="tx2"/>
        </a:buClr>
        <a:buSzPct val="70000"/>
        <a:buFont typeface="Wingdings" pitchFamily="2" charset="2"/>
        <a:buChar char="è"/>
        <a:defRPr sz="2000">
          <a:solidFill>
            <a:srgbClr val="8C0033"/>
          </a:solidFill>
          <a:latin typeface="+mn-lt"/>
        </a:defRPr>
      </a:lvl6pPr>
      <a:lvl7pPr marL="2971800" indent="-228600" algn="l" rtl="0" fontAlgn="base">
        <a:spcBef>
          <a:spcPct val="20000"/>
        </a:spcBef>
        <a:spcAft>
          <a:spcPct val="0"/>
        </a:spcAft>
        <a:buClr>
          <a:schemeClr val="tx2"/>
        </a:buClr>
        <a:buSzPct val="70000"/>
        <a:buFont typeface="Wingdings" pitchFamily="2" charset="2"/>
        <a:buChar char="è"/>
        <a:defRPr sz="2000">
          <a:solidFill>
            <a:srgbClr val="8C0033"/>
          </a:solidFill>
          <a:latin typeface="+mn-lt"/>
        </a:defRPr>
      </a:lvl7pPr>
      <a:lvl8pPr marL="3429000" indent="-228600" algn="l" rtl="0" fontAlgn="base">
        <a:spcBef>
          <a:spcPct val="20000"/>
        </a:spcBef>
        <a:spcAft>
          <a:spcPct val="0"/>
        </a:spcAft>
        <a:buClr>
          <a:schemeClr val="tx2"/>
        </a:buClr>
        <a:buSzPct val="70000"/>
        <a:buFont typeface="Wingdings" pitchFamily="2" charset="2"/>
        <a:buChar char="è"/>
        <a:defRPr sz="2000">
          <a:solidFill>
            <a:srgbClr val="8C0033"/>
          </a:solidFill>
          <a:latin typeface="+mn-lt"/>
        </a:defRPr>
      </a:lvl8pPr>
      <a:lvl9pPr marL="3886200" indent="-228600" algn="l" rtl="0" fontAlgn="base">
        <a:spcBef>
          <a:spcPct val="20000"/>
        </a:spcBef>
        <a:spcAft>
          <a:spcPct val="0"/>
        </a:spcAft>
        <a:buClr>
          <a:schemeClr val="tx2"/>
        </a:buClr>
        <a:buSzPct val="70000"/>
        <a:buFont typeface="Wingdings" pitchFamily="2" charset="2"/>
        <a:buChar char="è"/>
        <a:defRPr sz="2000">
          <a:solidFill>
            <a:srgbClr val="8C0033"/>
          </a:solidFill>
          <a:latin typeface="+mn-lt"/>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68313" y="127000"/>
            <a:ext cx="820737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nl-BE"/>
              <a:t>Click to edit Master title style</a:t>
            </a:r>
          </a:p>
        </p:txBody>
      </p:sp>
      <p:sp>
        <p:nvSpPr>
          <p:cNvPr id="4099" name="Rectangle 3"/>
          <p:cNvSpPr>
            <a:spLocks noGrp="1" noChangeArrowheads="1"/>
          </p:cNvSpPr>
          <p:nvPr>
            <p:ph type="body" idx="1"/>
          </p:nvPr>
        </p:nvSpPr>
        <p:spPr bwMode="auto">
          <a:xfrm>
            <a:off x="468313" y="1676400"/>
            <a:ext cx="8207375" cy="448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nl-BE"/>
              <a:t>Click to edit Master text styles</a:t>
            </a:r>
          </a:p>
          <a:p>
            <a:pPr lvl="1"/>
            <a:r>
              <a:rPr lang="en-US" altLang="nl-BE"/>
              <a:t>Second level</a:t>
            </a:r>
          </a:p>
          <a:p>
            <a:pPr lvl="2"/>
            <a:r>
              <a:rPr lang="en-US" altLang="nl-BE"/>
              <a:t>Third level</a:t>
            </a:r>
          </a:p>
          <a:p>
            <a:pPr lvl="3"/>
            <a:r>
              <a:rPr lang="en-US" altLang="nl-BE"/>
              <a:t>Fourth level</a:t>
            </a:r>
          </a:p>
          <a:p>
            <a:pPr lvl="4"/>
            <a:r>
              <a:rPr lang="en-US" altLang="nl-BE"/>
              <a:t>Fifth level</a:t>
            </a:r>
          </a:p>
        </p:txBody>
      </p:sp>
      <p:sp>
        <p:nvSpPr>
          <p:cNvPr id="4100" name="Text Box 10"/>
          <p:cNvSpPr txBox="1">
            <a:spLocks noChangeArrowheads="1"/>
          </p:cNvSpPr>
          <p:nvPr/>
        </p:nvSpPr>
        <p:spPr bwMode="auto">
          <a:xfrm>
            <a:off x="619125" y="131762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rgbClr val="8C0033"/>
                </a:solidFill>
                <a:latin typeface="ScalaSans"/>
              </a:defRPr>
            </a:lvl1pPr>
            <a:lvl2pPr marL="742950" indent="-285750" eaLnBrk="0" hangingPunct="0">
              <a:defRPr sz="2400">
                <a:solidFill>
                  <a:srgbClr val="8C0033"/>
                </a:solidFill>
                <a:latin typeface="ScalaSans"/>
              </a:defRPr>
            </a:lvl2pPr>
            <a:lvl3pPr marL="1143000" indent="-228600" eaLnBrk="0" hangingPunct="0">
              <a:defRPr sz="2400">
                <a:solidFill>
                  <a:srgbClr val="8C0033"/>
                </a:solidFill>
                <a:latin typeface="ScalaSans"/>
              </a:defRPr>
            </a:lvl3pPr>
            <a:lvl4pPr marL="1600200" indent="-228600" eaLnBrk="0" hangingPunct="0">
              <a:defRPr sz="2400">
                <a:solidFill>
                  <a:srgbClr val="8C0033"/>
                </a:solidFill>
                <a:latin typeface="ScalaSans"/>
              </a:defRPr>
            </a:lvl4pPr>
            <a:lvl5pPr marL="2057400" indent="-228600" eaLnBrk="0" hangingPunct="0">
              <a:defRPr sz="2400">
                <a:solidFill>
                  <a:srgbClr val="8C0033"/>
                </a:solidFill>
                <a:latin typeface="ScalaSans"/>
              </a:defRPr>
            </a:lvl5pPr>
            <a:lvl6pPr marL="2514600" indent="-228600" eaLnBrk="0" fontAlgn="base" hangingPunct="0">
              <a:spcBef>
                <a:spcPct val="0"/>
              </a:spcBef>
              <a:spcAft>
                <a:spcPct val="0"/>
              </a:spcAft>
              <a:defRPr sz="2400">
                <a:solidFill>
                  <a:srgbClr val="8C0033"/>
                </a:solidFill>
                <a:latin typeface="ScalaSans"/>
              </a:defRPr>
            </a:lvl6pPr>
            <a:lvl7pPr marL="2971800" indent="-228600" eaLnBrk="0" fontAlgn="base" hangingPunct="0">
              <a:spcBef>
                <a:spcPct val="0"/>
              </a:spcBef>
              <a:spcAft>
                <a:spcPct val="0"/>
              </a:spcAft>
              <a:defRPr sz="2400">
                <a:solidFill>
                  <a:srgbClr val="8C0033"/>
                </a:solidFill>
                <a:latin typeface="ScalaSans"/>
              </a:defRPr>
            </a:lvl7pPr>
            <a:lvl8pPr marL="3429000" indent="-228600" eaLnBrk="0" fontAlgn="base" hangingPunct="0">
              <a:spcBef>
                <a:spcPct val="0"/>
              </a:spcBef>
              <a:spcAft>
                <a:spcPct val="0"/>
              </a:spcAft>
              <a:defRPr sz="2400">
                <a:solidFill>
                  <a:srgbClr val="8C0033"/>
                </a:solidFill>
                <a:latin typeface="ScalaSans"/>
              </a:defRPr>
            </a:lvl8pPr>
            <a:lvl9pPr marL="3886200" indent="-228600" eaLnBrk="0" fontAlgn="base" hangingPunct="0">
              <a:spcBef>
                <a:spcPct val="0"/>
              </a:spcBef>
              <a:spcAft>
                <a:spcPct val="0"/>
              </a:spcAft>
              <a:defRPr sz="2400">
                <a:solidFill>
                  <a:srgbClr val="8C0033"/>
                </a:solidFill>
                <a:latin typeface="ScalaSans"/>
              </a:defRPr>
            </a:lvl9pPr>
          </a:lstStyle>
          <a:p>
            <a:pPr>
              <a:defRPr/>
            </a:pPr>
            <a:endParaRPr lang="nl-NL" altLang="nl-BE"/>
          </a:p>
        </p:txBody>
      </p:sp>
      <p:sp>
        <p:nvSpPr>
          <p:cNvPr id="4102" name="Rechthoek 6"/>
          <p:cNvSpPr>
            <a:spLocks noChangeArrowheads="1"/>
          </p:cNvSpPr>
          <p:nvPr/>
        </p:nvSpPr>
        <p:spPr bwMode="auto">
          <a:xfrm>
            <a:off x="107950" y="6165850"/>
            <a:ext cx="55086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rgbClr val="8C0033"/>
                </a:solidFill>
                <a:latin typeface="ScalaSans"/>
                <a:cs typeface="Arial" pitchFamily="34" charset="0"/>
              </a:defRPr>
            </a:lvl1pPr>
            <a:lvl2pPr marL="742950" indent="-285750" eaLnBrk="0" hangingPunct="0">
              <a:defRPr sz="2400">
                <a:solidFill>
                  <a:srgbClr val="8C0033"/>
                </a:solidFill>
                <a:latin typeface="ScalaSans"/>
                <a:cs typeface="Arial" pitchFamily="34" charset="0"/>
              </a:defRPr>
            </a:lvl2pPr>
            <a:lvl3pPr marL="1143000" indent="-228600" eaLnBrk="0" hangingPunct="0">
              <a:defRPr sz="2400">
                <a:solidFill>
                  <a:srgbClr val="8C0033"/>
                </a:solidFill>
                <a:latin typeface="ScalaSans"/>
                <a:cs typeface="Arial" pitchFamily="34" charset="0"/>
              </a:defRPr>
            </a:lvl3pPr>
            <a:lvl4pPr marL="1600200" indent="-228600" eaLnBrk="0" hangingPunct="0">
              <a:defRPr sz="2400">
                <a:solidFill>
                  <a:srgbClr val="8C0033"/>
                </a:solidFill>
                <a:latin typeface="ScalaSans"/>
                <a:cs typeface="Arial" pitchFamily="34" charset="0"/>
              </a:defRPr>
            </a:lvl4pPr>
            <a:lvl5pPr marL="2057400" indent="-228600" eaLnBrk="0" hangingPunct="0">
              <a:defRPr sz="2400">
                <a:solidFill>
                  <a:srgbClr val="8C0033"/>
                </a:solidFill>
                <a:latin typeface="ScalaSans"/>
                <a:cs typeface="Arial" pitchFamily="34" charset="0"/>
              </a:defRPr>
            </a:lvl5pPr>
            <a:lvl6pPr marL="2514600" indent="-228600" eaLnBrk="0" fontAlgn="base" hangingPunct="0">
              <a:spcBef>
                <a:spcPct val="0"/>
              </a:spcBef>
              <a:spcAft>
                <a:spcPct val="0"/>
              </a:spcAft>
              <a:defRPr sz="2400">
                <a:solidFill>
                  <a:srgbClr val="8C0033"/>
                </a:solidFill>
                <a:latin typeface="ScalaSans"/>
                <a:cs typeface="Arial" pitchFamily="34" charset="0"/>
              </a:defRPr>
            </a:lvl6pPr>
            <a:lvl7pPr marL="2971800" indent="-228600" eaLnBrk="0" fontAlgn="base" hangingPunct="0">
              <a:spcBef>
                <a:spcPct val="0"/>
              </a:spcBef>
              <a:spcAft>
                <a:spcPct val="0"/>
              </a:spcAft>
              <a:defRPr sz="2400">
                <a:solidFill>
                  <a:srgbClr val="8C0033"/>
                </a:solidFill>
                <a:latin typeface="ScalaSans"/>
                <a:cs typeface="Arial" pitchFamily="34" charset="0"/>
              </a:defRPr>
            </a:lvl7pPr>
            <a:lvl8pPr marL="3429000" indent="-228600" eaLnBrk="0" fontAlgn="base" hangingPunct="0">
              <a:spcBef>
                <a:spcPct val="0"/>
              </a:spcBef>
              <a:spcAft>
                <a:spcPct val="0"/>
              </a:spcAft>
              <a:defRPr sz="2400">
                <a:solidFill>
                  <a:srgbClr val="8C0033"/>
                </a:solidFill>
                <a:latin typeface="ScalaSans"/>
                <a:cs typeface="Arial" pitchFamily="34" charset="0"/>
              </a:defRPr>
            </a:lvl8pPr>
            <a:lvl9pPr marL="3886200" indent="-228600" eaLnBrk="0" fontAlgn="base" hangingPunct="0">
              <a:spcBef>
                <a:spcPct val="0"/>
              </a:spcBef>
              <a:spcAft>
                <a:spcPct val="0"/>
              </a:spcAft>
              <a:defRPr sz="2400">
                <a:solidFill>
                  <a:srgbClr val="8C0033"/>
                </a:solidFill>
                <a:latin typeface="ScalaSans"/>
                <a:cs typeface="Arial" pitchFamily="34" charset="0"/>
              </a:defRPr>
            </a:lvl9pPr>
          </a:lstStyle>
          <a:p>
            <a:pPr eaLnBrk="1" hangingPunct="1"/>
            <a:fld id="{D49C5AF1-CB9B-4B85-ADF4-54857ACF34F9}" type="slidenum">
              <a:rPr lang="en-US" altLang="nl-BE" sz="1600"/>
              <a:pPr eaLnBrk="1" hangingPunct="1"/>
              <a:t>‹nr.›</a:t>
            </a:fld>
            <a:endParaRPr lang="en-US" altLang="nl-BE" sz="1600"/>
          </a:p>
        </p:txBody>
      </p:sp>
      <p:pic>
        <p:nvPicPr>
          <p:cNvPr id="6" name="Afbeelding 5" descr="Afbeelding met tekening, klok&#10;&#10;Automatisch gegenereerde beschrijving">
            <a:extLst>
              <a:ext uri="{FF2B5EF4-FFF2-40B4-BE49-F238E27FC236}">
                <a16:creationId xmlns:a16="http://schemas.microsoft.com/office/drawing/2014/main" id="{B2EFE3D4-2F40-4877-88AA-4E0B9ECBE3DD}"/>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799" y="6234614"/>
            <a:ext cx="1295698" cy="538748"/>
          </a:xfrm>
          <a:prstGeom prst="rect">
            <a:avLst/>
          </a:prstGeom>
        </p:spPr>
      </p:pic>
    </p:spTree>
  </p:cSld>
  <p:clrMap bg1="lt1" tx1="dk1" bg2="lt2" tx2="dk2" accent1="accent1" accent2="accent2" accent3="accent3" accent4="accent4" accent5="accent5" accent6="accent6" hlink="hlink" folHlink="folHlink"/>
  <p:sldLayoutIdLst>
    <p:sldLayoutId id="2147483719" r:id="rId1"/>
  </p:sldLayoutIdLst>
  <p:hf sldNum="0" hdr="0" ftr="0" dt="0"/>
  <p:txStyles>
    <p:titleStyle>
      <a:lvl1pPr algn="l" rtl="0" eaLnBrk="0" fontAlgn="base" hangingPunct="0">
        <a:lnSpc>
          <a:spcPct val="90000"/>
        </a:lnSpc>
        <a:spcBef>
          <a:spcPct val="0"/>
        </a:spcBef>
        <a:spcAft>
          <a:spcPct val="0"/>
        </a:spcAft>
        <a:defRPr sz="3600">
          <a:solidFill>
            <a:srgbClr val="F5F5F5"/>
          </a:solidFill>
          <a:latin typeface="Calibri" pitchFamily="34" charset="0"/>
          <a:ea typeface="Calibri" pitchFamily="34" charset="0"/>
          <a:cs typeface="Calibri" pitchFamily="34" charset="0"/>
        </a:defRPr>
      </a:lvl1pPr>
      <a:lvl2pPr algn="l" rtl="0" eaLnBrk="0" fontAlgn="base" hangingPunct="0">
        <a:lnSpc>
          <a:spcPct val="90000"/>
        </a:lnSpc>
        <a:spcBef>
          <a:spcPct val="0"/>
        </a:spcBef>
        <a:spcAft>
          <a:spcPct val="0"/>
        </a:spcAft>
        <a:defRPr sz="3600">
          <a:solidFill>
            <a:srgbClr val="F5F5F5"/>
          </a:solidFill>
          <a:latin typeface="Calibri" pitchFamily="34" charset="0"/>
          <a:ea typeface="Calibri" pitchFamily="34" charset="0"/>
          <a:cs typeface="Calibri" pitchFamily="34" charset="0"/>
        </a:defRPr>
      </a:lvl2pPr>
      <a:lvl3pPr algn="l" rtl="0" eaLnBrk="0" fontAlgn="base" hangingPunct="0">
        <a:lnSpc>
          <a:spcPct val="90000"/>
        </a:lnSpc>
        <a:spcBef>
          <a:spcPct val="0"/>
        </a:spcBef>
        <a:spcAft>
          <a:spcPct val="0"/>
        </a:spcAft>
        <a:defRPr sz="3600">
          <a:solidFill>
            <a:srgbClr val="F5F5F5"/>
          </a:solidFill>
          <a:latin typeface="Calibri" pitchFamily="34" charset="0"/>
          <a:ea typeface="Calibri" pitchFamily="34" charset="0"/>
          <a:cs typeface="Calibri" pitchFamily="34" charset="0"/>
        </a:defRPr>
      </a:lvl3pPr>
      <a:lvl4pPr algn="l" rtl="0" eaLnBrk="0" fontAlgn="base" hangingPunct="0">
        <a:lnSpc>
          <a:spcPct val="90000"/>
        </a:lnSpc>
        <a:spcBef>
          <a:spcPct val="0"/>
        </a:spcBef>
        <a:spcAft>
          <a:spcPct val="0"/>
        </a:spcAft>
        <a:defRPr sz="3600">
          <a:solidFill>
            <a:srgbClr val="F5F5F5"/>
          </a:solidFill>
          <a:latin typeface="Calibri" pitchFamily="34" charset="0"/>
          <a:ea typeface="Calibri" pitchFamily="34" charset="0"/>
          <a:cs typeface="Calibri" pitchFamily="34" charset="0"/>
        </a:defRPr>
      </a:lvl4pPr>
      <a:lvl5pPr algn="l" rtl="0" eaLnBrk="0" fontAlgn="base" hangingPunct="0">
        <a:lnSpc>
          <a:spcPct val="90000"/>
        </a:lnSpc>
        <a:spcBef>
          <a:spcPct val="0"/>
        </a:spcBef>
        <a:spcAft>
          <a:spcPct val="0"/>
        </a:spcAft>
        <a:defRPr sz="3600">
          <a:solidFill>
            <a:srgbClr val="F5F5F5"/>
          </a:solidFill>
          <a:latin typeface="Calibri" pitchFamily="34" charset="0"/>
          <a:ea typeface="Calibri" pitchFamily="34" charset="0"/>
          <a:cs typeface="Calibri" pitchFamily="34" charset="0"/>
        </a:defRPr>
      </a:lvl5pPr>
      <a:lvl6pPr marL="457200" algn="ctr" rtl="0" fontAlgn="base">
        <a:lnSpc>
          <a:spcPct val="90000"/>
        </a:lnSpc>
        <a:spcBef>
          <a:spcPct val="0"/>
        </a:spcBef>
        <a:spcAft>
          <a:spcPct val="0"/>
        </a:spcAft>
        <a:defRPr sz="3600">
          <a:solidFill>
            <a:srgbClr val="F5F5F5"/>
          </a:solidFill>
          <a:latin typeface="Arial" charset="0"/>
        </a:defRPr>
      </a:lvl6pPr>
      <a:lvl7pPr marL="914400" algn="ctr" rtl="0" fontAlgn="base">
        <a:lnSpc>
          <a:spcPct val="90000"/>
        </a:lnSpc>
        <a:spcBef>
          <a:spcPct val="0"/>
        </a:spcBef>
        <a:spcAft>
          <a:spcPct val="0"/>
        </a:spcAft>
        <a:defRPr sz="3600">
          <a:solidFill>
            <a:srgbClr val="F5F5F5"/>
          </a:solidFill>
          <a:latin typeface="Arial" charset="0"/>
        </a:defRPr>
      </a:lvl7pPr>
      <a:lvl8pPr marL="1371600" algn="ctr" rtl="0" fontAlgn="base">
        <a:lnSpc>
          <a:spcPct val="90000"/>
        </a:lnSpc>
        <a:spcBef>
          <a:spcPct val="0"/>
        </a:spcBef>
        <a:spcAft>
          <a:spcPct val="0"/>
        </a:spcAft>
        <a:defRPr sz="3600">
          <a:solidFill>
            <a:srgbClr val="F5F5F5"/>
          </a:solidFill>
          <a:latin typeface="Arial" charset="0"/>
        </a:defRPr>
      </a:lvl8pPr>
      <a:lvl9pPr marL="1828800" algn="ctr" rtl="0" fontAlgn="base">
        <a:lnSpc>
          <a:spcPct val="90000"/>
        </a:lnSpc>
        <a:spcBef>
          <a:spcPct val="0"/>
        </a:spcBef>
        <a:spcAft>
          <a:spcPct val="0"/>
        </a:spcAft>
        <a:defRPr sz="3600">
          <a:solidFill>
            <a:srgbClr val="F5F5F5"/>
          </a:solidFill>
          <a:latin typeface="Arial" charset="0"/>
        </a:defRPr>
      </a:lvl9pPr>
    </p:titleStyle>
    <p:bodyStyle>
      <a:lvl1pPr marL="342900" indent="-342900" algn="l" rtl="0" eaLnBrk="0" fontAlgn="base" hangingPunct="0">
        <a:lnSpc>
          <a:spcPct val="90000"/>
        </a:lnSpc>
        <a:spcBef>
          <a:spcPct val="60000"/>
        </a:spcBef>
        <a:spcAft>
          <a:spcPct val="0"/>
        </a:spcAft>
        <a:buClr>
          <a:srgbClr val="C00000"/>
        </a:buClr>
        <a:buSzPct val="70000"/>
        <a:buFont typeface="Wingdings" pitchFamily="2" charset="2"/>
        <a:buChar char="§"/>
        <a:defRPr sz="2400">
          <a:solidFill>
            <a:srgbClr val="000000"/>
          </a:solidFill>
          <a:latin typeface="Calibri" pitchFamily="34" charset="0"/>
          <a:ea typeface="Calibri" pitchFamily="34" charset="0"/>
          <a:cs typeface="Calibri" pitchFamily="34" charset="0"/>
        </a:defRPr>
      </a:lvl1pPr>
      <a:lvl2pPr marL="742950" indent="-285750" algn="l" rtl="0" eaLnBrk="0" fontAlgn="base" hangingPunct="0">
        <a:lnSpc>
          <a:spcPct val="90000"/>
        </a:lnSpc>
        <a:spcBef>
          <a:spcPct val="60000"/>
        </a:spcBef>
        <a:spcAft>
          <a:spcPct val="0"/>
        </a:spcAft>
        <a:buClr>
          <a:srgbClr val="C00000"/>
        </a:buClr>
        <a:buFont typeface="Times" pitchFamily="18" charset="0"/>
        <a:buChar char="•"/>
        <a:defRPr sz="2200">
          <a:solidFill>
            <a:srgbClr val="000000"/>
          </a:solidFill>
          <a:latin typeface="Calibri" pitchFamily="34" charset="0"/>
          <a:ea typeface="Calibri" pitchFamily="34" charset="0"/>
          <a:cs typeface="Calibri" pitchFamily="34" charset="0"/>
        </a:defRPr>
      </a:lvl2pPr>
      <a:lvl3pPr marL="1143000" indent="-228600" algn="l" rtl="0" eaLnBrk="0" fontAlgn="base" hangingPunct="0">
        <a:lnSpc>
          <a:spcPct val="90000"/>
        </a:lnSpc>
        <a:spcBef>
          <a:spcPct val="60000"/>
        </a:spcBef>
        <a:spcAft>
          <a:spcPct val="0"/>
        </a:spcAft>
        <a:buClr>
          <a:srgbClr val="C00000"/>
        </a:buClr>
        <a:buChar char="-"/>
        <a:defRPr sz="2400">
          <a:solidFill>
            <a:srgbClr val="000000"/>
          </a:solidFill>
          <a:latin typeface="Calibri" pitchFamily="34" charset="0"/>
          <a:ea typeface="Calibri" pitchFamily="34" charset="0"/>
          <a:cs typeface="Calibri" pitchFamily="34" charset="0"/>
        </a:defRPr>
      </a:lvl3pPr>
      <a:lvl4pPr marL="1600200" indent="-228600" algn="l" rtl="0" eaLnBrk="0" fontAlgn="base" hangingPunct="0">
        <a:spcBef>
          <a:spcPct val="20000"/>
        </a:spcBef>
        <a:spcAft>
          <a:spcPct val="0"/>
        </a:spcAft>
        <a:buClr>
          <a:srgbClr val="C00000"/>
        </a:buClr>
        <a:buSzPct val="70000"/>
        <a:buFont typeface="Wingdings" pitchFamily="2" charset="2"/>
        <a:buChar char="è"/>
        <a:defRPr sz="2000">
          <a:solidFill>
            <a:srgbClr val="000000"/>
          </a:solidFill>
          <a:latin typeface="Calibri" pitchFamily="34" charset="0"/>
          <a:ea typeface="Calibri" pitchFamily="34" charset="0"/>
          <a:cs typeface="Calibri" pitchFamily="34" charset="0"/>
        </a:defRPr>
      </a:lvl4pPr>
      <a:lvl5pPr marL="2057400" indent="-228600" algn="l" rtl="0" eaLnBrk="0" fontAlgn="base" hangingPunct="0">
        <a:spcBef>
          <a:spcPct val="20000"/>
        </a:spcBef>
        <a:spcAft>
          <a:spcPct val="0"/>
        </a:spcAft>
        <a:buClr>
          <a:srgbClr val="C00000"/>
        </a:buClr>
        <a:buSzPct val="70000"/>
        <a:buFont typeface="Wingdings" pitchFamily="2" charset="2"/>
        <a:buChar char="è"/>
        <a:defRPr sz="2000">
          <a:solidFill>
            <a:srgbClr val="000000"/>
          </a:solidFill>
          <a:latin typeface="Calibri" pitchFamily="34" charset="0"/>
          <a:ea typeface="Calibri" pitchFamily="34" charset="0"/>
          <a:cs typeface="Calibri" pitchFamily="34" charset="0"/>
        </a:defRPr>
      </a:lvl5pPr>
      <a:lvl6pPr marL="2514600" indent="-228600" algn="l" rtl="0" fontAlgn="base">
        <a:spcBef>
          <a:spcPct val="20000"/>
        </a:spcBef>
        <a:spcAft>
          <a:spcPct val="0"/>
        </a:spcAft>
        <a:buClr>
          <a:schemeClr val="tx2"/>
        </a:buClr>
        <a:buSzPct val="70000"/>
        <a:buFont typeface="Wingdings" pitchFamily="2" charset="2"/>
        <a:buChar char="è"/>
        <a:defRPr sz="2000">
          <a:solidFill>
            <a:srgbClr val="8C0033"/>
          </a:solidFill>
          <a:latin typeface="+mn-lt"/>
        </a:defRPr>
      </a:lvl6pPr>
      <a:lvl7pPr marL="2971800" indent="-228600" algn="l" rtl="0" fontAlgn="base">
        <a:spcBef>
          <a:spcPct val="20000"/>
        </a:spcBef>
        <a:spcAft>
          <a:spcPct val="0"/>
        </a:spcAft>
        <a:buClr>
          <a:schemeClr val="tx2"/>
        </a:buClr>
        <a:buSzPct val="70000"/>
        <a:buFont typeface="Wingdings" pitchFamily="2" charset="2"/>
        <a:buChar char="è"/>
        <a:defRPr sz="2000">
          <a:solidFill>
            <a:srgbClr val="8C0033"/>
          </a:solidFill>
          <a:latin typeface="+mn-lt"/>
        </a:defRPr>
      </a:lvl7pPr>
      <a:lvl8pPr marL="3429000" indent="-228600" algn="l" rtl="0" fontAlgn="base">
        <a:spcBef>
          <a:spcPct val="20000"/>
        </a:spcBef>
        <a:spcAft>
          <a:spcPct val="0"/>
        </a:spcAft>
        <a:buClr>
          <a:schemeClr val="tx2"/>
        </a:buClr>
        <a:buSzPct val="70000"/>
        <a:buFont typeface="Wingdings" pitchFamily="2" charset="2"/>
        <a:buChar char="è"/>
        <a:defRPr sz="2000">
          <a:solidFill>
            <a:srgbClr val="8C0033"/>
          </a:solidFill>
          <a:latin typeface="+mn-lt"/>
        </a:defRPr>
      </a:lvl8pPr>
      <a:lvl9pPr marL="3886200" indent="-228600" algn="l" rtl="0" fontAlgn="base">
        <a:spcBef>
          <a:spcPct val="20000"/>
        </a:spcBef>
        <a:spcAft>
          <a:spcPct val="0"/>
        </a:spcAft>
        <a:buClr>
          <a:schemeClr val="tx2"/>
        </a:buClr>
        <a:buSzPct val="70000"/>
        <a:buFont typeface="Wingdings" pitchFamily="2" charset="2"/>
        <a:buChar char="è"/>
        <a:defRPr sz="2000">
          <a:solidFill>
            <a:srgbClr val="8C0033"/>
          </a:solidFill>
          <a:latin typeface="+mn-lt"/>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el 1"/>
          <p:cNvSpPr>
            <a:spLocks noGrp="1"/>
          </p:cNvSpPr>
          <p:nvPr>
            <p:ph type="ctrTitle"/>
          </p:nvPr>
        </p:nvSpPr>
        <p:spPr bwMode="auto">
          <a:xfrm>
            <a:off x="539552" y="620688"/>
            <a:ext cx="8496944" cy="14700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nl-NL" dirty="0"/>
              <a:t>Vakantieverhuur in tijden van corona: </a:t>
            </a:r>
            <a:r>
              <a:rPr lang="nl-NL" dirty="0" err="1"/>
              <a:t>exitstrategie</a:t>
            </a:r>
            <a:r>
              <a:rPr lang="nl-NL" dirty="0"/>
              <a:t> &amp; sectorgids</a:t>
            </a:r>
            <a:endParaRPr lang="nl-BE" altLang="nl-BE"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p:cNvSpPr>
            <a:spLocks noGrp="1"/>
          </p:cNvSpPr>
          <p:nvPr>
            <p:ph type="title"/>
          </p:nvPr>
        </p:nvSpPr>
        <p:spPr/>
        <p:txBody>
          <a:bodyPr/>
          <a:lstStyle/>
          <a:p>
            <a:pPr algn="ctr"/>
            <a:r>
              <a:rPr lang="nl-BE" altLang="nl-BE" dirty="0"/>
              <a:t>De achtergrond</a:t>
            </a:r>
          </a:p>
        </p:txBody>
      </p:sp>
      <p:sp>
        <p:nvSpPr>
          <p:cNvPr id="5" name="Tekstvak 4">
            <a:extLst>
              <a:ext uri="{FF2B5EF4-FFF2-40B4-BE49-F238E27FC236}">
                <a16:creationId xmlns:a16="http://schemas.microsoft.com/office/drawing/2014/main" id="{395A93C3-A05E-49C3-848C-59455734A514}"/>
              </a:ext>
            </a:extLst>
          </p:cNvPr>
          <p:cNvSpPr txBox="1"/>
          <p:nvPr/>
        </p:nvSpPr>
        <p:spPr>
          <a:xfrm>
            <a:off x="88084" y="1556792"/>
            <a:ext cx="8967831" cy="4801314"/>
          </a:xfrm>
          <a:prstGeom prst="rect">
            <a:avLst/>
          </a:prstGeom>
          <a:noFill/>
        </p:spPr>
        <p:txBody>
          <a:bodyPr wrap="square" rtlCol="0">
            <a:spAutoFit/>
          </a:bodyPr>
          <a:lstStyle/>
          <a:p>
            <a:pPr marL="285750" indent="-285750" defTabSz="457200" fontAlgn="auto">
              <a:spcBef>
                <a:spcPts val="0"/>
              </a:spcBef>
              <a:spcAft>
                <a:spcPts val="0"/>
              </a:spcAft>
              <a:buClr>
                <a:srgbClr val="C00000"/>
              </a:buClr>
              <a:buFont typeface="Wingdings" panose="05000000000000000000" pitchFamily="2" charset="2"/>
              <a:buChar char="§"/>
              <a:defRPr/>
            </a:pPr>
            <a:r>
              <a:rPr lang="nl-BE" sz="1800" b="1" i="1" dirty="0" err="1">
                <a:solidFill>
                  <a:prstClr val="black">
                    <a:lumMod val="65000"/>
                    <a:lumOff val="35000"/>
                  </a:prstClr>
                </a:solidFill>
                <a:latin typeface="Calibri"/>
                <a:cs typeface="+mn-cs"/>
              </a:rPr>
              <a:t>Why</a:t>
            </a:r>
            <a:r>
              <a:rPr lang="nl-BE" sz="1800" b="1" i="1" dirty="0">
                <a:solidFill>
                  <a:prstClr val="black">
                    <a:lumMod val="65000"/>
                    <a:lumOff val="35000"/>
                  </a:prstClr>
                </a:solidFill>
                <a:latin typeface="Calibri"/>
                <a:cs typeface="+mn-cs"/>
              </a:rPr>
              <a:t> we </a:t>
            </a:r>
            <a:r>
              <a:rPr lang="nl-BE" sz="1800" b="1" i="1" dirty="0" err="1">
                <a:solidFill>
                  <a:prstClr val="black">
                    <a:lumMod val="65000"/>
                    <a:lumOff val="35000"/>
                  </a:prstClr>
                </a:solidFill>
                <a:latin typeface="Calibri"/>
                <a:cs typeface="+mn-cs"/>
              </a:rPr>
              <a:t>need</a:t>
            </a:r>
            <a:r>
              <a:rPr lang="nl-BE" sz="1800" b="1" i="1" dirty="0">
                <a:solidFill>
                  <a:prstClr val="black">
                    <a:lumMod val="65000"/>
                    <a:lumOff val="35000"/>
                  </a:prstClr>
                </a:solidFill>
                <a:latin typeface="Calibri"/>
                <a:cs typeface="+mn-cs"/>
              </a:rPr>
              <a:t> </a:t>
            </a:r>
            <a:r>
              <a:rPr lang="nl-BE" sz="1800" b="1" i="1" dirty="0" err="1">
                <a:solidFill>
                  <a:prstClr val="black">
                    <a:lumMod val="65000"/>
                    <a:lumOff val="35000"/>
                  </a:prstClr>
                </a:solidFill>
                <a:latin typeface="Calibri"/>
                <a:cs typeface="+mn-cs"/>
              </a:rPr>
              <a:t>it</a:t>
            </a:r>
            <a:r>
              <a:rPr lang="nl-BE" sz="1800" b="1" i="1" dirty="0">
                <a:solidFill>
                  <a:prstClr val="black">
                    <a:lumMod val="65000"/>
                    <a:lumOff val="35000"/>
                  </a:prstClr>
                </a:solidFill>
                <a:latin typeface="Calibri"/>
                <a:cs typeface="+mn-cs"/>
              </a:rPr>
              <a:t>:</a:t>
            </a:r>
          </a:p>
          <a:p>
            <a:pPr marL="742950" lvl="1" indent="-285750" defTabSz="457200" fontAlgn="auto">
              <a:spcBef>
                <a:spcPts val="0"/>
              </a:spcBef>
              <a:spcAft>
                <a:spcPts val="0"/>
              </a:spcAft>
              <a:buClr>
                <a:srgbClr val="C00000"/>
              </a:buClr>
              <a:buFont typeface="Wingdings" panose="05000000000000000000" pitchFamily="2" charset="2"/>
              <a:buChar char="Ø"/>
            </a:pPr>
            <a:r>
              <a:rPr lang="nl-BE" sz="1800" dirty="0">
                <a:solidFill>
                  <a:prstClr val="black">
                    <a:lumMod val="65000"/>
                    <a:lumOff val="35000"/>
                  </a:prstClr>
                </a:solidFill>
                <a:latin typeface="Calibri"/>
                <a:cs typeface="+mn-cs"/>
              </a:rPr>
              <a:t>Als basisvoorwaarde om überhaupt te mogen heropstarten en de garantie te bieden dat alles op een veilige en verantwoorde wijze wordt georganiseerd richting Nationale Veiligheidsraad, gouverneur, kustburgemeesters, Toerisme Vlaanderen (protocol), </a:t>
            </a:r>
            <a:r>
              <a:rPr lang="nl-BE" sz="1800" dirty="0" err="1">
                <a:solidFill>
                  <a:prstClr val="black">
                    <a:lumMod val="65000"/>
                    <a:lumOff val="35000"/>
                  </a:prstClr>
                </a:solidFill>
                <a:latin typeface="Calibri"/>
                <a:cs typeface="+mn-cs"/>
              </a:rPr>
              <a:t>expertengroepen</a:t>
            </a:r>
            <a:r>
              <a:rPr lang="nl-BE" sz="1800" dirty="0">
                <a:solidFill>
                  <a:prstClr val="black">
                    <a:lumMod val="65000"/>
                    <a:lumOff val="35000"/>
                  </a:prstClr>
                </a:solidFill>
                <a:latin typeface="Calibri"/>
                <a:cs typeface="+mn-cs"/>
              </a:rPr>
              <a:t> en andere </a:t>
            </a:r>
            <a:r>
              <a:rPr lang="nl-BE" sz="1800" dirty="0" err="1">
                <a:solidFill>
                  <a:prstClr val="black">
                    <a:lumMod val="65000"/>
                    <a:lumOff val="35000"/>
                  </a:prstClr>
                </a:solidFill>
                <a:latin typeface="Calibri"/>
                <a:cs typeface="+mn-cs"/>
              </a:rPr>
              <a:t>decision-makers</a:t>
            </a:r>
            <a:endParaRPr lang="nl-BE" sz="1800" dirty="0">
              <a:solidFill>
                <a:prstClr val="black">
                  <a:lumMod val="65000"/>
                  <a:lumOff val="35000"/>
                </a:prstClr>
              </a:solidFill>
              <a:latin typeface="Calibri"/>
              <a:cs typeface="+mn-cs"/>
            </a:endParaRPr>
          </a:p>
          <a:p>
            <a:pPr marL="742950" lvl="1" indent="-285750" defTabSz="457200" fontAlgn="auto">
              <a:spcBef>
                <a:spcPts val="0"/>
              </a:spcBef>
              <a:spcAft>
                <a:spcPts val="0"/>
              </a:spcAft>
              <a:buClr>
                <a:srgbClr val="C00000"/>
              </a:buClr>
              <a:buFont typeface="Wingdings" panose="05000000000000000000" pitchFamily="2" charset="2"/>
              <a:buChar char="Ø"/>
            </a:pPr>
            <a:endParaRPr lang="nl-BE" sz="1800" dirty="0">
              <a:solidFill>
                <a:prstClr val="black">
                  <a:lumMod val="65000"/>
                  <a:lumOff val="35000"/>
                </a:prstClr>
              </a:solidFill>
              <a:latin typeface="Calibri"/>
              <a:cs typeface="+mn-cs"/>
            </a:endParaRPr>
          </a:p>
          <a:p>
            <a:pPr marL="742950" lvl="1" indent="-285750" defTabSz="457200" fontAlgn="auto">
              <a:spcBef>
                <a:spcPts val="0"/>
              </a:spcBef>
              <a:spcAft>
                <a:spcPts val="0"/>
              </a:spcAft>
              <a:buClr>
                <a:srgbClr val="C00000"/>
              </a:buClr>
              <a:buFont typeface="Wingdings" panose="05000000000000000000" pitchFamily="2" charset="2"/>
              <a:buChar char="Ø"/>
            </a:pPr>
            <a:r>
              <a:rPr lang="nl-BE" sz="1800" dirty="0">
                <a:solidFill>
                  <a:prstClr val="black">
                    <a:lumMod val="65000"/>
                    <a:lumOff val="35000"/>
                  </a:prstClr>
                </a:solidFill>
                <a:latin typeface="Calibri"/>
                <a:cs typeface="+mn-cs"/>
              </a:rPr>
              <a:t>In het licht van de volksgezondheid, die bepaalt aan welke tempo er versoepeld kan worden (of zelfs nieuwe verstrengingen ingevoerd kunnen worden): niet alleen voor vakantieverhuur maar ook voor horeca, markten, (kleinschalige) evenementen, … die voor de toerist een meerwaarde betekent tijdens zijn/haar verblijf</a:t>
            </a:r>
          </a:p>
          <a:p>
            <a:pPr marL="742950" lvl="1" indent="-285750" defTabSz="457200" fontAlgn="auto">
              <a:spcBef>
                <a:spcPts val="0"/>
              </a:spcBef>
              <a:spcAft>
                <a:spcPts val="0"/>
              </a:spcAft>
              <a:buClr>
                <a:srgbClr val="C00000"/>
              </a:buClr>
              <a:buFont typeface="Wingdings" panose="05000000000000000000" pitchFamily="2" charset="2"/>
              <a:buChar char="Ø"/>
            </a:pPr>
            <a:endParaRPr lang="nl-BE" sz="1800" dirty="0">
              <a:solidFill>
                <a:prstClr val="black">
                  <a:lumMod val="65000"/>
                  <a:lumOff val="35000"/>
                </a:prstClr>
              </a:solidFill>
              <a:latin typeface="Calibri"/>
              <a:cs typeface="+mn-cs"/>
            </a:endParaRPr>
          </a:p>
          <a:p>
            <a:pPr marL="742950" lvl="1" indent="-285750" defTabSz="457200" fontAlgn="auto">
              <a:spcBef>
                <a:spcPts val="0"/>
              </a:spcBef>
              <a:spcAft>
                <a:spcPts val="0"/>
              </a:spcAft>
              <a:buClr>
                <a:srgbClr val="C00000"/>
              </a:buClr>
              <a:buFont typeface="Wingdings" panose="05000000000000000000" pitchFamily="2" charset="2"/>
              <a:buChar char="Ø"/>
            </a:pPr>
            <a:r>
              <a:rPr lang="nl-BE" sz="1800" dirty="0">
                <a:solidFill>
                  <a:prstClr val="black">
                    <a:lumMod val="65000"/>
                    <a:lumOff val="35000"/>
                  </a:prstClr>
                </a:solidFill>
                <a:latin typeface="Calibri"/>
                <a:cs typeface="+mn-cs"/>
              </a:rPr>
              <a:t>Om door de kustgemeenten als partner en stakeholder te worden beschouwd, in functie van </a:t>
            </a:r>
            <a:r>
              <a:rPr lang="nl-BE" sz="1800" dirty="0" err="1">
                <a:solidFill>
                  <a:prstClr val="black">
                    <a:lumMod val="65000"/>
                    <a:lumOff val="35000"/>
                  </a:prstClr>
                </a:solidFill>
                <a:latin typeface="Calibri"/>
                <a:cs typeface="+mn-cs"/>
              </a:rPr>
              <a:t>bvb</a:t>
            </a:r>
            <a:r>
              <a:rPr lang="nl-BE" sz="1800" dirty="0">
                <a:solidFill>
                  <a:prstClr val="black">
                    <a:lumMod val="65000"/>
                    <a:lumOff val="35000"/>
                  </a:prstClr>
                </a:solidFill>
                <a:latin typeface="Calibri"/>
                <a:cs typeface="+mn-cs"/>
              </a:rPr>
              <a:t>. strandpassen, access tot horeca, winkels en voorzieningen, verplaatsingen, participatie aan organisaties tijdens de zomer, …</a:t>
            </a:r>
          </a:p>
          <a:p>
            <a:pPr marL="742950" lvl="1" indent="-285750" defTabSz="457200" fontAlgn="auto">
              <a:spcBef>
                <a:spcPts val="0"/>
              </a:spcBef>
              <a:spcAft>
                <a:spcPts val="0"/>
              </a:spcAft>
              <a:buClr>
                <a:srgbClr val="C00000"/>
              </a:buClr>
              <a:buFont typeface="Wingdings" panose="05000000000000000000" pitchFamily="2" charset="2"/>
              <a:buChar char="Ø"/>
            </a:pPr>
            <a:endParaRPr lang="nl-BE" sz="1800" dirty="0">
              <a:solidFill>
                <a:prstClr val="black">
                  <a:lumMod val="65000"/>
                  <a:lumOff val="35000"/>
                </a:prstClr>
              </a:solidFill>
              <a:latin typeface="Calibri"/>
              <a:cs typeface="+mn-cs"/>
            </a:endParaRPr>
          </a:p>
          <a:p>
            <a:pPr marL="742950" lvl="1" indent="-285750" defTabSz="457200" fontAlgn="auto">
              <a:spcBef>
                <a:spcPts val="0"/>
              </a:spcBef>
              <a:spcAft>
                <a:spcPts val="0"/>
              </a:spcAft>
              <a:buClr>
                <a:srgbClr val="C00000"/>
              </a:buClr>
              <a:buFont typeface="Wingdings" panose="05000000000000000000" pitchFamily="2" charset="2"/>
              <a:buChar char="Ø"/>
            </a:pPr>
            <a:r>
              <a:rPr lang="nl-BE" sz="1800" dirty="0">
                <a:solidFill>
                  <a:prstClr val="black">
                    <a:lumMod val="65000"/>
                    <a:lumOff val="35000"/>
                  </a:prstClr>
                </a:solidFill>
                <a:latin typeface="Calibri"/>
                <a:cs typeface="+mn-cs"/>
              </a:rPr>
              <a:t>Juridisch &amp; in termen van aansprakelijkheid: </a:t>
            </a:r>
            <a:r>
              <a:rPr lang="nl-BE" sz="1800" dirty="0" err="1">
                <a:solidFill>
                  <a:prstClr val="black">
                    <a:lumMod val="65000"/>
                    <a:lumOff val="35000"/>
                  </a:prstClr>
                </a:solidFill>
                <a:latin typeface="Calibri"/>
                <a:cs typeface="+mn-cs"/>
              </a:rPr>
              <a:t>when</a:t>
            </a:r>
            <a:r>
              <a:rPr lang="nl-BE" sz="1800" dirty="0">
                <a:solidFill>
                  <a:prstClr val="black">
                    <a:lumMod val="65000"/>
                    <a:lumOff val="35000"/>
                  </a:prstClr>
                </a:solidFill>
                <a:latin typeface="Calibri"/>
                <a:cs typeface="+mn-cs"/>
              </a:rPr>
              <a:t> have </a:t>
            </a:r>
            <a:r>
              <a:rPr lang="nl-BE" sz="1800" dirty="0" err="1">
                <a:solidFill>
                  <a:prstClr val="black">
                    <a:lumMod val="65000"/>
                    <a:lumOff val="35000"/>
                  </a:prstClr>
                </a:solidFill>
                <a:latin typeface="Calibri"/>
                <a:cs typeface="+mn-cs"/>
              </a:rPr>
              <a:t>you</a:t>
            </a:r>
            <a:r>
              <a:rPr lang="nl-BE" sz="1800" dirty="0">
                <a:solidFill>
                  <a:prstClr val="black">
                    <a:lumMod val="65000"/>
                    <a:lumOff val="35000"/>
                  </a:prstClr>
                </a:solidFill>
                <a:latin typeface="Calibri"/>
                <a:cs typeface="+mn-cs"/>
              </a:rPr>
              <a:t> </a:t>
            </a:r>
            <a:r>
              <a:rPr lang="nl-BE" sz="1800" dirty="0" err="1">
                <a:solidFill>
                  <a:prstClr val="black">
                    <a:lumMod val="65000"/>
                    <a:lumOff val="35000"/>
                  </a:prstClr>
                </a:solidFill>
                <a:latin typeface="Calibri"/>
                <a:cs typeface="+mn-cs"/>
              </a:rPr>
              <a:t>done</a:t>
            </a:r>
            <a:r>
              <a:rPr lang="nl-BE" sz="1800" dirty="0">
                <a:solidFill>
                  <a:prstClr val="black">
                    <a:lumMod val="65000"/>
                    <a:lumOff val="35000"/>
                  </a:prstClr>
                </a:solidFill>
                <a:latin typeface="Calibri"/>
                <a:cs typeface="+mn-cs"/>
              </a:rPr>
              <a:t> </a:t>
            </a:r>
            <a:r>
              <a:rPr lang="nl-BE" sz="1800" dirty="0" err="1">
                <a:solidFill>
                  <a:prstClr val="black">
                    <a:lumMod val="65000"/>
                    <a:lumOff val="35000"/>
                  </a:prstClr>
                </a:solidFill>
                <a:latin typeface="Calibri"/>
                <a:cs typeface="+mn-cs"/>
              </a:rPr>
              <a:t>enough</a:t>
            </a:r>
            <a:r>
              <a:rPr lang="nl-BE" sz="1800" dirty="0">
                <a:solidFill>
                  <a:prstClr val="black">
                    <a:lumMod val="65000"/>
                    <a:lumOff val="35000"/>
                  </a:prstClr>
                </a:solidFill>
                <a:latin typeface="Calibri"/>
                <a:cs typeface="+mn-cs"/>
              </a:rPr>
              <a:t>? Hoe kan men zich verantwoorden wanneer een klant ziek wordt? Als professioneel?</a:t>
            </a:r>
          </a:p>
        </p:txBody>
      </p:sp>
    </p:spTree>
    <p:extLst>
      <p:ext uri="{BB962C8B-B14F-4D97-AF65-F5344CB8AC3E}">
        <p14:creationId xmlns:p14="http://schemas.microsoft.com/office/powerpoint/2010/main" val="34198138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p:cNvSpPr>
            <a:spLocks noGrp="1"/>
          </p:cNvSpPr>
          <p:nvPr>
            <p:ph type="title"/>
          </p:nvPr>
        </p:nvSpPr>
        <p:spPr/>
        <p:txBody>
          <a:bodyPr/>
          <a:lstStyle/>
          <a:p>
            <a:pPr algn="ctr"/>
            <a:r>
              <a:rPr lang="nl-BE" altLang="nl-BE" dirty="0"/>
              <a:t>De achtergrond</a:t>
            </a:r>
          </a:p>
        </p:txBody>
      </p:sp>
      <p:sp>
        <p:nvSpPr>
          <p:cNvPr id="4" name="Tekstvak 3">
            <a:extLst>
              <a:ext uri="{FF2B5EF4-FFF2-40B4-BE49-F238E27FC236}">
                <a16:creationId xmlns:a16="http://schemas.microsoft.com/office/drawing/2014/main" id="{F07ACB80-3DC3-4904-BD52-4A1F64CBAFAE}"/>
              </a:ext>
            </a:extLst>
          </p:cNvPr>
          <p:cNvSpPr txBox="1"/>
          <p:nvPr/>
        </p:nvSpPr>
        <p:spPr>
          <a:xfrm>
            <a:off x="88084" y="1484784"/>
            <a:ext cx="8967831" cy="4801314"/>
          </a:xfrm>
          <a:prstGeom prst="rect">
            <a:avLst/>
          </a:prstGeom>
          <a:noFill/>
        </p:spPr>
        <p:txBody>
          <a:bodyPr wrap="square" rtlCol="0">
            <a:spAutoFit/>
          </a:bodyPr>
          <a:lstStyle/>
          <a:p>
            <a:pPr marL="285750" indent="-285750" defTabSz="457200" fontAlgn="auto">
              <a:spcBef>
                <a:spcPts val="0"/>
              </a:spcBef>
              <a:spcAft>
                <a:spcPts val="0"/>
              </a:spcAft>
              <a:buClr>
                <a:srgbClr val="C00000"/>
              </a:buClr>
              <a:buFont typeface="Wingdings" panose="05000000000000000000" pitchFamily="2" charset="2"/>
              <a:buChar char="§"/>
              <a:defRPr/>
            </a:pPr>
            <a:r>
              <a:rPr lang="nl-BE" sz="1800" b="1" i="1" dirty="0" err="1">
                <a:solidFill>
                  <a:prstClr val="black">
                    <a:lumMod val="65000"/>
                    <a:lumOff val="35000"/>
                  </a:prstClr>
                </a:solidFill>
                <a:latin typeface="Calibri"/>
                <a:cs typeface="+mn-cs"/>
              </a:rPr>
              <a:t>Why</a:t>
            </a:r>
            <a:r>
              <a:rPr lang="nl-BE" sz="1800" b="1" i="1" dirty="0">
                <a:solidFill>
                  <a:prstClr val="black">
                    <a:lumMod val="65000"/>
                    <a:lumOff val="35000"/>
                  </a:prstClr>
                </a:solidFill>
                <a:latin typeface="Calibri"/>
                <a:cs typeface="+mn-cs"/>
              </a:rPr>
              <a:t> we </a:t>
            </a:r>
            <a:r>
              <a:rPr lang="nl-BE" sz="1800" b="1" i="1" dirty="0" err="1">
                <a:solidFill>
                  <a:prstClr val="black">
                    <a:lumMod val="65000"/>
                    <a:lumOff val="35000"/>
                  </a:prstClr>
                </a:solidFill>
                <a:latin typeface="Calibri"/>
                <a:cs typeface="+mn-cs"/>
              </a:rPr>
              <a:t>should</a:t>
            </a:r>
            <a:r>
              <a:rPr lang="nl-BE" sz="1800" b="1" i="1" dirty="0">
                <a:solidFill>
                  <a:prstClr val="black">
                    <a:lumMod val="65000"/>
                    <a:lumOff val="35000"/>
                  </a:prstClr>
                </a:solidFill>
                <a:latin typeface="Calibri"/>
                <a:cs typeface="+mn-cs"/>
              </a:rPr>
              <a:t> want </a:t>
            </a:r>
            <a:r>
              <a:rPr lang="nl-BE" sz="1800" b="1" i="1" dirty="0" err="1">
                <a:solidFill>
                  <a:prstClr val="black">
                    <a:lumMod val="65000"/>
                    <a:lumOff val="35000"/>
                  </a:prstClr>
                </a:solidFill>
                <a:latin typeface="Calibri"/>
                <a:cs typeface="+mn-cs"/>
              </a:rPr>
              <a:t>it</a:t>
            </a:r>
            <a:r>
              <a:rPr lang="nl-BE" sz="1800" b="1" i="1" dirty="0">
                <a:solidFill>
                  <a:prstClr val="black">
                    <a:lumMod val="65000"/>
                    <a:lumOff val="35000"/>
                  </a:prstClr>
                </a:solidFill>
                <a:latin typeface="Calibri"/>
                <a:cs typeface="+mn-cs"/>
              </a:rPr>
              <a:t>:</a:t>
            </a:r>
          </a:p>
          <a:p>
            <a:pPr marL="742950" lvl="1" indent="-285750" defTabSz="457200" fontAlgn="auto">
              <a:spcBef>
                <a:spcPts val="0"/>
              </a:spcBef>
              <a:spcAft>
                <a:spcPts val="0"/>
              </a:spcAft>
              <a:buClr>
                <a:srgbClr val="C00000"/>
              </a:buClr>
              <a:buFont typeface="Wingdings" panose="05000000000000000000" pitchFamily="2" charset="2"/>
              <a:buChar char="Ø"/>
            </a:pPr>
            <a:r>
              <a:rPr lang="nl-BE" sz="1800" dirty="0">
                <a:solidFill>
                  <a:prstClr val="black">
                    <a:lumMod val="65000"/>
                    <a:lumOff val="35000"/>
                  </a:prstClr>
                </a:solidFill>
                <a:latin typeface="Calibri"/>
                <a:cs typeface="+mn-cs"/>
              </a:rPr>
              <a:t>No more life as we </a:t>
            </a:r>
            <a:r>
              <a:rPr lang="nl-BE" sz="1800" dirty="0" err="1">
                <a:solidFill>
                  <a:prstClr val="black">
                    <a:lumMod val="65000"/>
                    <a:lumOff val="35000"/>
                  </a:prstClr>
                </a:solidFill>
                <a:latin typeface="Calibri"/>
                <a:cs typeface="+mn-cs"/>
              </a:rPr>
              <a:t>knew</a:t>
            </a:r>
            <a:r>
              <a:rPr lang="nl-BE" sz="1800" dirty="0">
                <a:solidFill>
                  <a:prstClr val="black">
                    <a:lumMod val="65000"/>
                    <a:lumOff val="35000"/>
                  </a:prstClr>
                </a:solidFill>
                <a:latin typeface="Calibri"/>
                <a:cs typeface="+mn-cs"/>
              </a:rPr>
              <a:t> </a:t>
            </a:r>
            <a:r>
              <a:rPr lang="nl-BE" sz="1800" dirty="0" err="1">
                <a:solidFill>
                  <a:prstClr val="black">
                    <a:lumMod val="65000"/>
                    <a:lumOff val="35000"/>
                  </a:prstClr>
                </a:solidFill>
                <a:latin typeface="Calibri"/>
                <a:cs typeface="+mn-cs"/>
              </a:rPr>
              <a:t>it</a:t>
            </a:r>
            <a:r>
              <a:rPr lang="nl-BE" sz="1800" dirty="0">
                <a:solidFill>
                  <a:prstClr val="black">
                    <a:lumMod val="65000"/>
                    <a:lumOff val="35000"/>
                  </a:prstClr>
                </a:solidFill>
                <a:latin typeface="Calibri"/>
                <a:cs typeface="+mn-cs"/>
              </a:rPr>
              <a:t>: zelfs als er volgend jaar een vaccin is, zullen we corona nog lange tijd meeslepen -&gt; Zowel fysiek (terugkerende ziekte) als psychologisch</a:t>
            </a:r>
          </a:p>
          <a:p>
            <a:pPr marL="742950" lvl="1" indent="-285750" defTabSz="457200" fontAlgn="auto">
              <a:spcBef>
                <a:spcPts val="0"/>
              </a:spcBef>
              <a:spcAft>
                <a:spcPts val="0"/>
              </a:spcAft>
              <a:buClr>
                <a:srgbClr val="C00000"/>
              </a:buClr>
              <a:buFont typeface="Wingdings" panose="05000000000000000000" pitchFamily="2" charset="2"/>
              <a:buChar char="Ø"/>
            </a:pPr>
            <a:endParaRPr lang="nl-BE" sz="1800" dirty="0">
              <a:solidFill>
                <a:prstClr val="black">
                  <a:lumMod val="65000"/>
                  <a:lumOff val="35000"/>
                </a:prstClr>
              </a:solidFill>
              <a:latin typeface="Calibri"/>
              <a:cs typeface="+mn-cs"/>
            </a:endParaRPr>
          </a:p>
          <a:p>
            <a:pPr marL="742950" lvl="1" indent="-285750" defTabSz="457200" fontAlgn="auto">
              <a:spcBef>
                <a:spcPts val="0"/>
              </a:spcBef>
              <a:spcAft>
                <a:spcPts val="0"/>
              </a:spcAft>
              <a:buClr>
                <a:srgbClr val="C00000"/>
              </a:buClr>
              <a:buFont typeface="Wingdings" panose="05000000000000000000" pitchFamily="2" charset="2"/>
              <a:buChar char="Ø"/>
            </a:pPr>
            <a:r>
              <a:rPr lang="nl-BE" sz="1800" dirty="0">
                <a:solidFill>
                  <a:prstClr val="black">
                    <a:lumMod val="65000"/>
                    <a:lumOff val="35000"/>
                  </a:prstClr>
                </a:solidFill>
                <a:latin typeface="Calibri"/>
                <a:cs typeface="+mn-cs"/>
              </a:rPr>
              <a:t>Dit niet alleen in je kantoor, bij je medewerkers maar evenzeer bij je klanten (zowel eigenaars als toeristen): de veiligheidsmaatregelen en het ‘corona-bestendig’-zijn worden belangrijke aspecten in alle contacten met klanten</a:t>
            </a:r>
          </a:p>
          <a:p>
            <a:pPr marL="742950" lvl="1" indent="-285750" defTabSz="457200" fontAlgn="auto">
              <a:spcBef>
                <a:spcPts val="0"/>
              </a:spcBef>
              <a:spcAft>
                <a:spcPts val="0"/>
              </a:spcAft>
              <a:buClr>
                <a:srgbClr val="C00000"/>
              </a:buClr>
              <a:buFont typeface="Wingdings" panose="05000000000000000000" pitchFamily="2" charset="2"/>
              <a:buChar char="Ø"/>
            </a:pPr>
            <a:endParaRPr lang="nl-BE" sz="1800" dirty="0">
              <a:solidFill>
                <a:prstClr val="black">
                  <a:lumMod val="65000"/>
                  <a:lumOff val="35000"/>
                </a:prstClr>
              </a:solidFill>
              <a:latin typeface="Calibri"/>
              <a:cs typeface="+mn-cs"/>
            </a:endParaRPr>
          </a:p>
          <a:p>
            <a:pPr marL="742950" lvl="1" indent="-285750" defTabSz="457200" fontAlgn="auto">
              <a:spcBef>
                <a:spcPts val="0"/>
              </a:spcBef>
              <a:spcAft>
                <a:spcPts val="0"/>
              </a:spcAft>
              <a:buClr>
                <a:srgbClr val="C00000"/>
              </a:buClr>
              <a:buFont typeface="Wingdings" panose="05000000000000000000" pitchFamily="2" charset="2"/>
              <a:buChar char="Ø"/>
            </a:pPr>
            <a:r>
              <a:rPr lang="nl-BE" sz="1800" dirty="0">
                <a:solidFill>
                  <a:prstClr val="black">
                    <a:lumMod val="65000"/>
                    <a:lumOff val="35000"/>
                  </a:prstClr>
                </a:solidFill>
                <a:latin typeface="Calibri"/>
                <a:cs typeface="+mn-cs"/>
              </a:rPr>
              <a:t>Als jij het niet over corona hebt, zal er iemand anders er ongetwijfeld over beginnen: ‘Ze zijn er al, de pakketten voor huurders’</a:t>
            </a:r>
          </a:p>
          <a:p>
            <a:pPr marL="742950" lvl="1" indent="-285750" defTabSz="457200" fontAlgn="auto">
              <a:spcBef>
                <a:spcPts val="0"/>
              </a:spcBef>
              <a:spcAft>
                <a:spcPts val="0"/>
              </a:spcAft>
              <a:buClr>
                <a:srgbClr val="C00000"/>
              </a:buClr>
              <a:buFont typeface="Wingdings" panose="05000000000000000000" pitchFamily="2" charset="2"/>
              <a:buChar char="Ø"/>
            </a:pPr>
            <a:endParaRPr lang="nl-BE" sz="1800" dirty="0">
              <a:solidFill>
                <a:prstClr val="black">
                  <a:lumMod val="65000"/>
                  <a:lumOff val="35000"/>
                </a:prstClr>
              </a:solidFill>
              <a:latin typeface="Calibri"/>
              <a:cs typeface="+mn-cs"/>
            </a:endParaRPr>
          </a:p>
          <a:p>
            <a:pPr marL="742950" lvl="1" indent="-285750" defTabSz="457200" fontAlgn="auto">
              <a:spcBef>
                <a:spcPts val="0"/>
              </a:spcBef>
              <a:spcAft>
                <a:spcPts val="0"/>
              </a:spcAft>
              <a:buClr>
                <a:srgbClr val="C00000"/>
              </a:buClr>
              <a:buFont typeface="Wingdings" panose="05000000000000000000" pitchFamily="2" charset="2"/>
              <a:buChar char="Ø"/>
            </a:pPr>
            <a:r>
              <a:rPr lang="nl-BE" sz="1800" dirty="0">
                <a:solidFill>
                  <a:prstClr val="black">
                    <a:lumMod val="65000"/>
                    <a:lumOff val="35000"/>
                  </a:prstClr>
                </a:solidFill>
                <a:latin typeface="Calibri"/>
                <a:cs typeface="+mn-cs"/>
              </a:rPr>
              <a:t>Concurrentie tussen sectoren? </a:t>
            </a:r>
          </a:p>
          <a:p>
            <a:pPr lvl="2" defTabSz="457200" fontAlgn="auto">
              <a:spcBef>
                <a:spcPts val="0"/>
              </a:spcBef>
              <a:spcAft>
                <a:spcPts val="0"/>
              </a:spcAft>
              <a:buClr>
                <a:srgbClr val="C00000"/>
              </a:buClr>
            </a:pPr>
            <a:r>
              <a:rPr lang="nl-BE" sz="1800" dirty="0" err="1">
                <a:solidFill>
                  <a:prstClr val="black">
                    <a:lumMod val="65000"/>
                    <a:lumOff val="35000"/>
                  </a:prstClr>
                </a:solidFill>
                <a:latin typeface="Calibri"/>
                <a:cs typeface="+mn-cs"/>
              </a:rPr>
              <a:t>Airbnb</a:t>
            </a:r>
            <a:r>
              <a:rPr lang="nl-BE" sz="1800" dirty="0">
                <a:solidFill>
                  <a:prstClr val="black">
                    <a:lumMod val="65000"/>
                    <a:lumOff val="35000"/>
                  </a:prstClr>
                </a:solidFill>
                <a:latin typeface="Calibri"/>
                <a:cs typeface="+mn-cs"/>
              </a:rPr>
              <a:t>: ‘</a:t>
            </a:r>
            <a:r>
              <a:rPr lang="nl-NL" sz="1800" i="1" dirty="0">
                <a:solidFill>
                  <a:prstClr val="black">
                    <a:lumMod val="65000"/>
                    <a:lumOff val="35000"/>
                  </a:prstClr>
                </a:solidFill>
                <a:latin typeface="Calibri"/>
                <a:cs typeface="+mn-cs"/>
              </a:rPr>
              <a:t>We ontwikkelen een nieuw schoonmaakprotocol met behulp van experts, waaronder Dr. </a:t>
            </a:r>
            <a:r>
              <a:rPr lang="nl-NL" sz="1800" i="1" dirty="0" err="1">
                <a:solidFill>
                  <a:prstClr val="black">
                    <a:lumMod val="65000"/>
                    <a:lumOff val="35000"/>
                  </a:prstClr>
                </a:solidFill>
                <a:latin typeface="Calibri"/>
                <a:cs typeface="+mn-cs"/>
              </a:rPr>
              <a:t>Vivek</a:t>
            </a:r>
            <a:r>
              <a:rPr lang="nl-NL" sz="1800" i="1" dirty="0">
                <a:solidFill>
                  <a:prstClr val="black">
                    <a:lumMod val="65000"/>
                    <a:lumOff val="35000"/>
                  </a:prstClr>
                </a:solidFill>
                <a:latin typeface="Calibri"/>
                <a:cs typeface="+mn-cs"/>
              </a:rPr>
              <a:t> </a:t>
            </a:r>
            <a:r>
              <a:rPr lang="nl-NL" sz="1800" i="1" dirty="0" err="1">
                <a:solidFill>
                  <a:prstClr val="black">
                    <a:lumMod val="65000"/>
                    <a:lumOff val="35000"/>
                  </a:prstClr>
                </a:solidFill>
                <a:latin typeface="Calibri"/>
                <a:cs typeface="+mn-cs"/>
              </a:rPr>
              <a:t>Murthy</a:t>
            </a:r>
            <a:r>
              <a:rPr lang="nl-NL" sz="1800" i="1" dirty="0">
                <a:solidFill>
                  <a:prstClr val="black">
                    <a:lumMod val="65000"/>
                    <a:lumOff val="35000"/>
                  </a:prstClr>
                </a:solidFill>
                <a:latin typeface="Calibri"/>
                <a:cs typeface="+mn-cs"/>
              </a:rPr>
              <a:t>, de voormalige </a:t>
            </a:r>
            <a:r>
              <a:rPr lang="nl-NL" sz="1800" i="1" dirty="0" err="1">
                <a:solidFill>
                  <a:prstClr val="black">
                    <a:lumMod val="65000"/>
                    <a:lumOff val="35000"/>
                  </a:prstClr>
                </a:solidFill>
                <a:latin typeface="Calibri"/>
                <a:cs typeface="+mn-cs"/>
              </a:rPr>
              <a:t>surgeon</a:t>
            </a:r>
            <a:r>
              <a:rPr lang="nl-NL" sz="1800" i="1" dirty="0">
                <a:solidFill>
                  <a:prstClr val="black">
                    <a:lumMod val="65000"/>
                    <a:lumOff val="35000"/>
                  </a:prstClr>
                </a:solidFill>
                <a:latin typeface="Calibri"/>
                <a:cs typeface="+mn-cs"/>
              </a:rPr>
              <a:t> </a:t>
            </a:r>
            <a:r>
              <a:rPr lang="nl-NL" sz="1800" i="1" dirty="0" err="1">
                <a:solidFill>
                  <a:prstClr val="black">
                    <a:lumMod val="65000"/>
                    <a:lumOff val="35000"/>
                  </a:prstClr>
                </a:solidFill>
                <a:latin typeface="Calibri"/>
                <a:cs typeface="+mn-cs"/>
              </a:rPr>
              <a:t>general</a:t>
            </a:r>
            <a:r>
              <a:rPr lang="nl-NL" sz="1800" i="1" dirty="0">
                <a:solidFill>
                  <a:prstClr val="black">
                    <a:lumMod val="65000"/>
                    <a:lumOff val="35000"/>
                  </a:prstClr>
                </a:solidFill>
                <a:latin typeface="Calibri"/>
                <a:cs typeface="+mn-cs"/>
              </a:rPr>
              <a:t> van de Verenigde Staten. Het protocol is </a:t>
            </a:r>
            <a:r>
              <a:rPr lang="nl-NL" sz="1800" i="1" u="sng" dirty="0">
                <a:solidFill>
                  <a:prstClr val="black">
                    <a:lumMod val="65000"/>
                    <a:lumOff val="35000"/>
                  </a:prstClr>
                </a:solidFill>
                <a:latin typeface="Calibri"/>
                <a:cs typeface="+mn-cs"/>
              </a:rPr>
              <a:t>vanaf mei</a:t>
            </a:r>
            <a:r>
              <a:rPr lang="nl-NL" sz="1800" i="1" dirty="0">
                <a:solidFill>
                  <a:prstClr val="black">
                    <a:lumMod val="65000"/>
                    <a:lumOff val="35000"/>
                  </a:prstClr>
                </a:solidFill>
                <a:latin typeface="Calibri"/>
                <a:cs typeface="+mn-cs"/>
              </a:rPr>
              <a:t> beschikbaar en bevat informatie over </a:t>
            </a:r>
            <a:r>
              <a:rPr lang="nl-NL" sz="1800" i="1" u="sng" dirty="0">
                <a:solidFill>
                  <a:prstClr val="black">
                    <a:lumMod val="65000"/>
                    <a:lumOff val="35000"/>
                  </a:prstClr>
                </a:solidFill>
                <a:latin typeface="Calibri"/>
                <a:cs typeface="+mn-cs"/>
              </a:rPr>
              <a:t>benodigdheden, desinfectietechnieken, schoonmaakinstructies voor elke ruimte en meer</a:t>
            </a:r>
            <a:r>
              <a:rPr lang="nl-NL" sz="1800" i="1" dirty="0">
                <a:solidFill>
                  <a:prstClr val="black">
                    <a:lumMod val="65000"/>
                    <a:lumOff val="35000"/>
                  </a:prstClr>
                </a:solidFill>
                <a:latin typeface="Calibri"/>
                <a:cs typeface="+mn-cs"/>
              </a:rPr>
              <a:t>. Gasten kunnen eenvoudig </a:t>
            </a:r>
            <a:r>
              <a:rPr lang="nl-NL" sz="1800" i="1" dirty="0" err="1">
                <a:solidFill>
                  <a:prstClr val="black">
                    <a:lumMod val="65000"/>
                    <a:lumOff val="35000"/>
                  </a:prstClr>
                </a:solidFill>
                <a:latin typeface="Calibri"/>
                <a:cs typeface="+mn-cs"/>
              </a:rPr>
              <a:t>hosts</a:t>
            </a:r>
            <a:r>
              <a:rPr lang="nl-NL" sz="1800" i="1" dirty="0">
                <a:solidFill>
                  <a:prstClr val="black">
                    <a:lumMod val="65000"/>
                    <a:lumOff val="35000"/>
                  </a:prstClr>
                </a:solidFill>
                <a:latin typeface="Calibri"/>
                <a:cs typeface="+mn-cs"/>
              </a:rPr>
              <a:t> die het protocol volgen zoeken en vinden.</a:t>
            </a:r>
            <a:r>
              <a:rPr lang="nl-NL" sz="1800" dirty="0">
                <a:solidFill>
                  <a:prstClr val="black">
                    <a:lumMod val="65000"/>
                    <a:lumOff val="35000"/>
                  </a:prstClr>
                </a:solidFill>
                <a:latin typeface="Calibri"/>
                <a:cs typeface="+mn-cs"/>
              </a:rPr>
              <a:t>’</a:t>
            </a:r>
            <a:endParaRPr lang="nl-BE" sz="1800" dirty="0">
              <a:solidFill>
                <a:prstClr val="black">
                  <a:lumMod val="65000"/>
                  <a:lumOff val="35000"/>
                </a:prstClr>
              </a:solidFill>
              <a:latin typeface="Calibri"/>
              <a:cs typeface="+mn-cs"/>
            </a:endParaRPr>
          </a:p>
        </p:txBody>
      </p:sp>
    </p:spTree>
    <p:extLst>
      <p:ext uri="{BB962C8B-B14F-4D97-AF65-F5344CB8AC3E}">
        <p14:creationId xmlns:p14="http://schemas.microsoft.com/office/powerpoint/2010/main" val="8557040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p:cNvSpPr>
            <a:spLocks noGrp="1"/>
          </p:cNvSpPr>
          <p:nvPr>
            <p:ph type="title"/>
          </p:nvPr>
        </p:nvSpPr>
        <p:spPr/>
        <p:txBody>
          <a:bodyPr/>
          <a:lstStyle/>
          <a:p>
            <a:pPr algn="ctr"/>
            <a:r>
              <a:rPr lang="nl-BE" altLang="nl-BE" dirty="0"/>
              <a:t>De generieke richtlijnen (1/4)</a:t>
            </a:r>
          </a:p>
        </p:txBody>
      </p:sp>
      <p:sp>
        <p:nvSpPr>
          <p:cNvPr id="5" name="Tekstvak 4">
            <a:extLst>
              <a:ext uri="{FF2B5EF4-FFF2-40B4-BE49-F238E27FC236}">
                <a16:creationId xmlns:a16="http://schemas.microsoft.com/office/drawing/2014/main" id="{D3E3E769-E286-4946-B322-3CB89D6F9A6C}"/>
              </a:ext>
            </a:extLst>
          </p:cNvPr>
          <p:cNvSpPr txBox="1"/>
          <p:nvPr/>
        </p:nvSpPr>
        <p:spPr>
          <a:xfrm>
            <a:off x="88084" y="1949741"/>
            <a:ext cx="8967831" cy="2862322"/>
          </a:xfrm>
          <a:prstGeom prst="rect">
            <a:avLst/>
          </a:prstGeom>
          <a:noFill/>
        </p:spPr>
        <p:txBody>
          <a:bodyPr wrap="square" rtlCol="0">
            <a:spAutoFit/>
          </a:bodyPr>
          <a:lstStyle/>
          <a:p>
            <a:pPr marL="285750" indent="-285750" defTabSz="457200" fontAlgn="auto">
              <a:spcBef>
                <a:spcPts val="0"/>
              </a:spcBef>
              <a:spcAft>
                <a:spcPts val="0"/>
              </a:spcAft>
              <a:buClr>
                <a:srgbClr val="C00000"/>
              </a:buClr>
              <a:buFont typeface="Wingdings" panose="05000000000000000000" pitchFamily="2" charset="2"/>
              <a:buChar char="§"/>
              <a:defRPr/>
            </a:pPr>
            <a:r>
              <a:rPr lang="nl-BE" sz="1800" dirty="0">
                <a:solidFill>
                  <a:prstClr val="black">
                    <a:lumMod val="65000"/>
                    <a:lumOff val="35000"/>
                  </a:prstClr>
                </a:solidFill>
                <a:latin typeface="Calibri"/>
                <a:cs typeface="+mn-cs"/>
              </a:rPr>
              <a:t>Richtlijnen voor je kantoororganisatie, je medewerkers en bij de ontvangst van externen</a:t>
            </a:r>
          </a:p>
          <a:p>
            <a:pPr marL="285750" indent="-285750" defTabSz="457200" fontAlgn="auto">
              <a:spcBef>
                <a:spcPts val="0"/>
              </a:spcBef>
              <a:spcAft>
                <a:spcPts val="0"/>
              </a:spcAft>
              <a:buClr>
                <a:srgbClr val="C00000"/>
              </a:buClr>
              <a:buFont typeface="Wingdings" panose="05000000000000000000" pitchFamily="2" charset="2"/>
              <a:buChar char="§"/>
              <a:defRPr/>
            </a:pPr>
            <a:endParaRPr lang="nl-BE" sz="1800" dirty="0">
              <a:solidFill>
                <a:prstClr val="black">
                  <a:lumMod val="65000"/>
                  <a:lumOff val="35000"/>
                </a:prstClr>
              </a:solidFill>
              <a:latin typeface="Calibri"/>
              <a:cs typeface="+mn-cs"/>
            </a:endParaRPr>
          </a:p>
          <a:p>
            <a:pPr marL="285750" indent="-285750" defTabSz="457200" fontAlgn="auto">
              <a:spcBef>
                <a:spcPts val="0"/>
              </a:spcBef>
              <a:spcAft>
                <a:spcPts val="0"/>
              </a:spcAft>
              <a:buClr>
                <a:srgbClr val="C00000"/>
              </a:buClr>
              <a:buFont typeface="Wingdings" panose="05000000000000000000" pitchFamily="2" charset="2"/>
              <a:buChar char="§"/>
              <a:defRPr/>
            </a:pPr>
            <a:r>
              <a:rPr lang="nl-BE" sz="1800" dirty="0">
                <a:solidFill>
                  <a:prstClr val="black">
                    <a:lumMod val="65000"/>
                    <a:lumOff val="35000"/>
                  </a:prstClr>
                </a:solidFill>
                <a:latin typeface="Calibri"/>
                <a:cs typeface="+mn-cs"/>
              </a:rPr>
              <a:t>Gebaseerd op de generieke sectorgids (eigenlijk nog een reden </a:t>
            </a:r>
            <a:r>
              <a:rPr lang="nl-BE" sz="1800" dirty="0" err="1">
                <a:solidFill>
                  <a:prstClr val="black">
                    <a:lumMod val="65000"/>
                    <a:lumOff val="35000"/>
                  </a:prstClr>
                </a:solidFill>
                <a:latin typeface="Calibri"/>
                <a:cs typeface="+mn-cs"/>
              </a:rPr>
              <a:t>why</a:t>
            </a:r>
            <a:r>
              <a:rPr lang="nl-BE" sz="1800" dirty="0">
                <a:solidFill>
                  <a:prstClr val="black">
                    <a:lumMod val="65000"/>
                    <a:lumOff val="35000"/>
                  </a:prstClr>
                </a:solidFill>
                <a:latin typeface="Calibri"/>
                <a:cs typeface="+mn-cs"/>
              </a:rPr>
              <a:t> we </a:t>
            </a:r>
            <a:r>
              <a:rPr lang="nl-BE" sz="1800" dirty="0" err="1">
                <a:solidFill>
                  <a:prstClr val="black">
                    <a:lumMod val="65000"/>
                    <a:lumOff val="35000"/>
                  </a:prstClr>
                </a:solidFill>
                <a:latin typeface="Calibri"/>
                <a:cs typeface="+mn-cs"/>
              </a:rPr>
              <a:t>need</a:t>
            </a:r>
            <a:r>
              <a:rPr lang="nl-BE" sz="1800" dirty="0">
                <a:solidFill>
                  <a:prstClr val="black">
                    <a:lumMod val="65000"/>
                    <a:lumOff val="35000"/>
                  </a:prstClr>
                </a:solidFill>
                <a:latin typeface="Calibri"/>
                <a:cs typeface="+mn-cs"/>
              </a:rPr>
              <a:t> </a:t>
            </a:r>
            <a:r>
              <a:rPr lang="nl-BE" sz="1800" dirty="0" err="1">
                <a:solidFill>
                  <a:prstClr val="black">
                    <a:lumMod val="65000"/>
                    <a:lumOff val="35000"/>
                  </a:prstClr>
                </a:solidFill>
                <a:latin typeface="Calibri"/>
                <a:cs typeface="+mn-cs"/>
              </a:rPr>
              <a:t>it</a:t>
            </a:r>
            <a:r>
              <a:rPr lang="nl-BE" sz="1800" dirty="0">
                <a:solidFill>
                  <a:prstClr val="black">
                    <a:lumMod val="65000"/>
                    <a:lumOff val="35000"/>
                  </a:prstClr>
                </a:solidFill>
                <a:latin typeface="Calibri"/>
                <a:cs typeface="+mn-cs"/>
              </a:rPr>
              <a:t>: wie als sector geen eigen invulling geeft, kan alleen hierop terugvallen, zonder afstemming op de specifieke beroepseigen activiteiten)</a:t>
            </a:r>
          </a:p>
          <a:p>
            <a:pPr marL="285750" indent="-285750" defTabSz="457200" fontAlgn="auto">
              <a:spcBef>
                <a:spcPts val="0"/>
              </a:spcBef>
              <a:spcAft>
                <a:spcPts val="0"/>
              </a:spcAft>
              <a:buClr>
                <a:srgbClr val="C00000"/>
              </a:buClr>
              <a:buFont typeface="Wingdings" panose="05000000000000000000" pitchFamily="2" charset="2"/>
              <a:buChar char="§"/>
              <a:defRPr/>
            </a:pPr>
            <a:endParaRPr lang="nl-BE" sz="1800" dirty="0">
              <a:solidFill>
                <a:prstClr val="black">
                  <a:lumMod val="65000"/>
                  <a:lumOff val="35000"/>
                </a:prstClr>
              </a:solidFill>
              <a:latin typeface="Calibri"/>
              <a:cs typeface="+mn-cs"/>
            </a:endParaRPr>
          </a:p>
          <a:p>
            <a:pPr marL="285750" indent="-285750" defTabSz="457200" fontAlgn="auto">
              <a:spcBef>
                <a:spcPts val="0"/>
              </a:spcBef>
              <a:spcAft>
                <a:spcPts val="0"/>
              </a:spcAft>
              <a:buClr>
                <a:srgbClr val="C00000"/>
              </a:buClr>
              <a:buFont typeface="Wingdings" panose="05000000000000000000" pitchFamily="2" charset="2"/>
              <a:buChar char="§"/>
              <a:defRPr/>
            </a:pPr>
            <a:r>
              <a:rPr lang="nl-BE" sz="1800" dirty="0">
                <a:solidFill>
                  <a:prstClr val="black">
                    <a:lumMod val="65000"/>
                    <a:lumOff val="35000"/>
                  </a:prstClr>
                </a:solidFill>
                <a:latin typeface="Calibri"/>
                <a:cs typeface="+mn-cs"/>
              </a:rPr>
              <a:t>We staan niet bij elke generieke richtlijn stil: lees daarvoor zeker grondig de sectorgids na</a:t>
            </a:r>
          </a:p>
          <a:p>
            <a:pPr lvl="1" defTabSz="457200" fontAlgn="auto">
              <a:spcBef>
                <a:spcPts val="0"/>
              </a:spcBef>
              <a:spcAft>
                <a:spcPts val="0"/>
              </a:spcAft>
              <a:buClr>
                <a:srgbClr val="C00000"/>
              </a:buClr>
              <a:defRPr/>
            </a:pPr>
            <a:r>
              <a:rPr lang="nl-BE" sz="1800" dirty="0">
                <a:solidFill>
                  <a:prstClr val="black">
                    <a:lumMod val="65000"/>
                    <a:lumOff val="35000"/>
                  </a:prstClr>
                </a:solidFill>
                <a:latin typeface="Calibri"/>
                <a:cs typeface="+mn-cs"/>
              </a:rPr>
              <a:t>-&gt; De focus ligt bij belangrijke aandachtspunten inzake vakantieverhuur</a:t>
            </a:r>
          </a:p>
          <a:p>
            <a:pPr marL="742950" lvl="1" indent="-285750" defTabSz="457200" fontAlgn="auto">
              <a:spcBef>
                <a:spcPts val="0"/>
              </a:spcBef>
              <a:spcAft>
                <a:spcPts val="0"/>
              </a:spcAft>
              <a:buClr>
                <a:srgbClr val="C00000"/>
              </a:buClr>
              <a:buFont typeface="Wingdings" panose="05000000000000000000" pitchFamily="2" charset="2"/>
              <a:buChar char="Ø"/>
              <a:defRPr/>
            </a:pPr>
            <a:endParaRPr lang="nl-BE" sz="1800" dirty="0">
              <a:solidFill>
                <a:prstClr val="black">
                  <a:lumMod val="65000"/>
                  <a:lumOff val="35000"/>
                </a:prstClr>
              </a:solidFill>
              <a:latin typeface="Calibri"/>
              <a:cs typeface="+mn-cs"/>
            </a:endParaRPr>
          </a:p>
          <a:p>
            <a:pPr marL="742950" lvl="1" indent="-285750" defTabSz="457200" fontAlgn="auto">
              <a:spcBef>
                <a:spcPts val="0"/>
              </a:spcBef>
              <a:spcAft>
                <a:spcPts val="0"/>
              </a:spcAft>
              <a:buClr>
                <a:srgbClr val="C00000"/>
              </a:buClr>
              <a:buFont typeface="Wingdings" panose="05000000000000000000" pitchFamily="2" charset="2"/>
              <a:buChar char="Ø"/>
              <a:defRPr/>
            </a:pPr>
            <a:endParaRPr lang="nl-BE" sz="1800" dirty="0">
              <a:solidFill>
                <a:prstClr val="black">
                  <a:lumMod val="65000"/>
                  <a:lumOff val="35000"/>
                </a:prstClr>
              </a:solidFill>
              <a:latin typeface="Calibri"/>
              <a:cs typeface="+mn-cs"/>
            </a:endParaRPr>
          </a:p>
        </p:txBody>
      </p:sp>
    </p:spTree>
    <p:extLst>
      <p:ext uri="{BB962C8B-B14F-4D97-AF65-F5344CB8AC3E}">
        <p14:creationId xmlns:p14="http://schemas.microsoft.com/office/powerpoint/2010/main" val="15410780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p:cNvSpPr>
            <a:spLocks noGrp="1"/>
          </p:cNvSpPr>
          <p:nvPr>
            <p:ph type="title"/>
          </p:nvPr>
        </p:nvSpPr>
        <p:spPr/>
        <p:txBody>
          <a:bodyPr/>
          <a:lstStyle/>
          <a:p>
            <a:pPr algn="ctr"/>
            <a:r>
              <a:rPr lang="nl-BE" altLang="nl-BE" dirty="0"/>
              <a:t>De generieke richtlijnen (2/4)</a:t>
            </a:r>
          </a:p>
        </p:txBody>
      </p:sp>
      <p:sp>
        <p:nvSpPr>
          <p:cNvPr id="4" name="Tekstvak 3">
            <a:extLst>
              <a:ext uri="{FF2B5EF4-FFF2-40B4-BE49-F238E27FC236}">
                <a16:creationId xmlns:a16="http://schemas.microsoft.com/office/drawing/2014/main" id="{CAF5E5EA-5E14-471F-9FCC-B9762F040C8F}"/>
              </a:ext>
            </a:extLst>
          </p:cNvPr>
          <p:cNvSpPr txBox="1"/>
          <p:nvPr/>
        </p:nvSpPr>
        <p:spPr>
          <a:xfrm>
            <a:off x="88084" y="1949741"/>
            <a:ext cx="8967831" cy="3693319"/>
          </a:xfrm>
          <a:prstGeom prst="rect">
            <a:avLst/>
          </a:prstGeom>
          <a:noFill/>
        </p:spPr>
        <p:txBody>
          <a:bodyPr wrap="square" rtlCol="0">
            <a:spAutoFit/>
          </a:bodyPr>
          <a:lstStyle/>
          <a:p>
            <a:pPr marL="285750" indent="-285750" defTabSz="457200" fontAlgn="auto">
              <a:spcBef>
                <a:spcPts val="0"/>
              </a:spcBef>
              <a:spcAft>
                <a:spcPts val="0"/>
              </a:spcAft>
              <a:buClr>
                <a:srgbClr val="C00000"/>
              </a:buClr>
              <a:buFont typeface="Wingdings" panose="05000000000000000000" pitchFamily="2" charset="2"/>
              <a:buChar char="§"/>
              <a:defRPr/>
            </a:pPr>
            <a:r>
              <a:rPr lang="nl-BE" sz="1800" dirty="0">
                <a:solidFill>
                  <a:prstClr val="black">
                    <a:lumMod val="65000"/>
                    <a:lumOff val="35000"/>
                  </a:prstClr>
                </a:solidFill>
                <a:latin typeface="Calibri"/>
                <a:cs typeface="+mn-cs"/>
              </a:rPr>
              <a:t>Essentieel in het verhaal (rode lijn doorheen de generieke gids en de sectorspecifieke elementen):</a:t>
            </a:r>
          </a:p>
          <a:p>
            <a:pPr marL="742950" lvl="1" indent="-285750" defTabSz="457200" fontAlgn="auto">
              <a:spcBef>
                <a:spcPts val="0"/>
              </a:spcBef>
              <a:spcAft>
                <a:spcPts val="0"/>
              </a:spcAft>
              <a:buClr>
                <a:srgbClr val="C00000"/>
              </a:buClr>
              <a:buFont typeface="Wingdings" panose="05000000000000000000" pitchFamily="2" charset="2"/>
              <a:buChar char="Ø"/>
              <a:defRPr/>
            </a:pPr>
            <a:r>
              <a:rPr lang="nl-BE" sz="1800" u="sng" dirty="0">
                <a:solidFill>
                  <a:prstClr val="black">
                    <a:lumMod val="65000"/>
                    <a:lumOff val="35000"/>
                  </a:prstClr>
                </a:solidFill>
                <a:latin typeface="Calibri"/>
                <a:cs typeface="+mn-cs"/>
              </a:rPr>
              <a:t>Heldere</a:t>
            </a:r>
            <a:r>
              <a:rPr lang="nl-BE" sz="1800" dirty="0">
                <a:solidFill>
                  <a:prstClr val="black">
                    <a:lumMod val="65000"/>
                    <a:lumOff val="35000"/>
                  </a:prstClr>
                </a:solidFill>
                <a:latin typeface="Calibri"/>
                <a:cs typeface="+mn-cs"/>
              </a:rPr>
              <a:t> communicatie: combinatie van mondeling en schriftelijk</a:t>
            </a:r>
          </a:p>
          <a:p>
            <a:pPr lvl="1" defTabSz="457200" fontAlgn="auto">
              <a:spcBef>
                <a:spcPts val="0"/>
              </a:spcBef>
              <a:spcAft>
                <a:spcPts val="0"/>
              </a:spcAft>
              <a:buClr>
                <a:srgbClr val="C00000"/>
              </a:buClr>
              <a:defRPr/>
            </a:pPr>
            <a:r>
              <a:rPr lang="nl-BE" sz="1800" dirty="0">
                <a:solidFill>
                  <a:prstClr val="black">
                    <a:lumMod val="65000"/>
                    <a:lumOff val="35000"/>
                  </a:prstClr>
                </a:solidFill>
                <a:latin typeface="Calibri"/>
                <a:cs typeface="+mn-cs"/>
              </a:rPr>
              <a:t>	-&gt; Belangrijk inzake bewijslast van inspanningen om alles op veilige en verantwoorde 	wijze te organiseren</a:t>
            </a:r>
          </a:p>
          <a:p>
            <a:pPr marL="742950" lvl="1" indent="-285750" defTabSz="457200" fontAlgn="auto">
              <a:spcBef>
                <a:spcPts val="0"/>
              </a:spcBef>
              <a:spcAft>
                <a:spcPts val="0"/>
              </a:spcAft>
              <a:buClr>
                <a:srgbClr val="C00000"/>
              </a:buClr>
              <a:buFont typeface="Wingdings" panose="05000000000000000000" pitchFamily="2" charset="2"/>
              <a:buChar char="Ø"/>
              <a:defRPr/>
            </a:pPr>
            <a:r>
              <a:rPr lang="nl-BE" sz="1800" u="sng" dirty="0">
                <a:solidFill>
                  <a:prstClr val="black">
                    <a:lumMod val="65000"/>
                    <a:lumOff val="35000"/>
                  </a:prstClr>
                </a:solidFill>
                <a:latin typeface="Calibri"/>
                <a:cs typeface="+mn-cs"/>
              </a:rPr>
              <a:t>Duidelijke</a:t>
            </a:r>
            <a:r>
              <a:rPr lang="nl-BE" sz="1800" dirty="0">
                <a:solidFill>
                  <a:prstClr val="black">
                    <a:lumMod val="65000"/>
                    <a:lumOff val="35000"/>
                  </a:prstClr>
                </a:solidFill>
                <a:latin typeface="Calibri"/>
                <a:cs typeface="+mn-cs"/>
              </a:rPr>
              <a:t> richtlijnen richting je klanten (eigenaars, toeristen, externen, …)</a:t>
            </a:r>
          </a:p>
          <a:p>
            <a:pPr marL="742950" lvl="1" indent="-285750" defTabSz="457200" fontAlgn="auto">
              <a:spcBef>
                <a:spcPts val="0"/>
              </a:spcBef>
              <a:spcAft>
                <a:spcPts val="0"/>
              </a:spcAft>
              <a:buClr>
                <a:srgbClr val="C00000"/>
              </a:buClr>
              <a:buFont typeface="Wingdings" panose="05000000000000000000" pitchFamily="2" charset="2"/>
              <a:buChar char="Ø"/>
              <a:defRPr/>
            </a:pPr>
            <a:r>
              <a:rPr lang="nl-BE" sz="1800" dirty="0">
                <a:solidFill>
                  <a:prstClr val="black">
                    <a:lumMod val="65000"/>
                    <a:lumOff val="35000"/>
                  </a:prstClr>
                </a:solidFill>
                <a:latin typeface="Calibri"/>
                <a:cs typeface="+mn-cs"/>
              </a:rPr>
              <a:t>Niets mis met herhaling, integendeel</a:t>
            </a:r>
          </a:p>
          <a:p>
            <a:pPr marL="742950" lvl="1" indent="-285750" defTabSz="457200" fontAlgn="auto">
              <a:spcBef>
                <a:spcPts val="0"/>
              </a:spcBef>
              <a:spcAft>
                <a:spcPts val="0"/>
              </a:spcAft>
              <a:buClr>
                <a:srgbClr val="C00000"/>
              </a:buClr>
              <a:buFont typeface="Wingdings" panose="05000000000000000000" pitchFamily="2" charset="2"/>
              <a:buChar char="Ø"/>
              <a:defRPr/>
            </a:pPr>
            <a:r>
              <a:rPr lang="nl-BE" sz="1800" dirty="0">
                <a:solidFill>
                  <a:prstClr val="black">
                    <a:lumMod val="65000"/>
                    <a:lumOff val="35000"/>
                  </a:prstClr>
                </a:solidFill>
                <a:latin typeface="Calibri"/>
                <a:cs typeface="+mn-cs"/>
              </a:rPr>
              <a:t>Reduceer fysieke contacten &amp; werk digitaal</a:t>
            </a:r>
          </a:p>
          <a:p>
            <a:pPr marL="742950" lvl="1" indent="-285750" defTabSz="457200" fontAlgn="auto">
              <a:spcBef>
                <a:spcPts val="0"/>
              </a:spcBef>
              <a:spcAft>
                <a:spcPts val="0"/>
              </a:spcAft>
              <a:buClr>
                <a:srgbClr val="C00000"/>
              </a:buClr>
              <a:buFont typeface="Wingdings" panose="05000000000000000000" pitchFamily="2" charset="2"/>
              <a:buChar char="Ø"/>
              <a:defRPr/>
            </a:pPr>
            <a:r>
              <a:rPr lang="nl-BE" sz="1800" dirty="0">
                <a:solidFill>
                  <a:prstClr val="black">
                    <a:lumMod val="65000"/>
                    <a:lumOff val="35000"/>
                  </a:prstClr>
                </a:solidFill>
                <a:latin typeface="Calibri"/>
                <a:cs typeface="+mn-cs"/>
              </a:rPr>
              <a:t>Indien er fysiek contact is, respecteer dan de </a:t>
            </a:r>
            <a:r>
              <a:rPr lang="nl-BE" sz="1800" dirty="0" err="1">
                <a:solidFill>
                  <a:prstClr val="black">
                    <a:lumMod val="65000"/>
                    <a:lumOff val="35000"/>
                  </a:prstClr>
                </a:solidFill>
                <a:latin typeface="Calibri"/>
                <a:cs typeface="+mn-cs"/>
              </a:rPr>
              <a:t>ground</a:t>
            </a:r>
            <a:r>
              <a:rPr lang="nl-BE" sz="1800" dirty="0">
                <a:solidFill>
                  <a:prstClr val="black">
                    <a:lumMod val="65000"/>
                    <a:lumOff val="35000"/>
                  </a:prstClr>
                </a:solidFill>
                <a:latin typeface="Calibri"/>
                <a:cs typeface="+mn-cs"/>
              </a:rPr>
              <a:t> </a:t>
            </a:r>
            <a:r>
              <a:rPr lang="nl-BE" sz="1800" dirty="0" err="1">
                <a:solidFill>
                  <a:prstClr val="black">
                    <a:lumMod val="65000"/>
                    <a:lumOff val="35000"/>
                  </a:prstClr>
                </a:solidFill>
                <a:latin typeface="Calibri"/>
                <a:cs typeface="+mn-cs"/>
              </a:rPr>
              <a:t>rules</a:t>
            </a:r>
            <a:r>
              <a:rPr lang="nl-BE" sz="1800" dirty="0">
                <a:solidFill>
                  <a:prstClr val="black">
                    <a:lumMod val="65000"/>
                    <a:lumOff val="35000"/>
                  </a:prstClr>
                </a:solidFill>
                <a:latin typeface="Calibri"/>
                <a:cs typeface="+mn-cs"/>
              </a:rPr>
              <a:t> inzake sociale </a:t>
            </a:r>
            <a:r>
              <a:rPr lang="nl-BE" sz="1800" dirty="0" err="1">
                <a:solidFill>
                  <a:prstClr val="black">
                    <a:lumMod val="65000"/>
                    <a:lumOff val="35000"/>
                  </a:prstClr>
                </a:solidFill>
                <a:latin typeface="Calibri"/>
                <a:cs typeface="+mn-cs"/>
              </a:rPr>
              <a:t>distancing</a:t>
            </a:r>
            <a:r>
              <a:rPr lang="nl-BE" sz="1800" dirty="0">
                <a:solidFill>
                  <a:prstClr val="black">
                    <a:lumMod val="65000"/>
                    <a:lumOff val="35000"/>
                  </a:prstClr>
                </a:solidFill>
                <a:latin typeface="Calibri"/>
                <a:cs typeface="+mn-cs"/>
              </a:rPr>
              <a:t>, basishygiëne, verluchting, ontsmetting van oppervlaktes en aangeraakte voorwerpen, …</a:t>
            </a:r>
          </a:p>
          <a:p>
            <a:pPr marL="742950" lvl="1" indent="-285750" defTabSz="457200" fontAlgn="auto">
              <a:spcBef>
                <a:spcPts val="0"/>
              </a:spcBef>
              <a:spcAft>
                <a:spcPts val="0"/>
              </a:spcAft>
              <a:buClr>
                <a:srgbClr val="C00000"/>
              </a:buClr>
              <a:buFont typeface="Wingdings" panose="05000000000000000000" pitchFamily="2" charset="2"/>
              <a:buChar char="Ø"/>
              <a:defRPr/>
            </a:pPr>
            <a:r>
              <a:rPr lang="nl-BE" sz="1800" dirty="0">
                <a:solidFill>
                  <a:prstClr val="black">
                    <a:lumMod val="65000"/>
                    <a:lumOff val="35000"/>
                  </a:prstClr>
                </a:solidFill>
                <a:latin typeface="Calibri"/>
                <a:cs typeface="+mn-cs"/>
              </a:rPr>
              <a:t>Voorkomen eerder dan genezen: zowel inzake volksgezondheid als de economie</a:t>
            </a:r>
          </a:p>
          <a:p>
            <a:pPr marL="742950" lvl="1" indent="-285750" defTabSz="457200" fontAlgn="auto">
              <a:spcBef>
                <a:spcPts val="0"/>
              </a:spcBef>
              <a:spcAft>
                <a:spcPts val="0"/>
              </a:spcAft>
              <a:buClr>
                <a:srgbClr val="C00000"/>
              </a:buClr>
              <a:buFont typeface="Wingdings" panose="05000000000000000000" pitchFamily="2" charset="2"/>
              <a:buChar char="Ø"/>
              <a:defRPr/>
            </a:pPr>
            <a:r>
              <a:rPr lang="nl-BE" sz="1800" dirty="0">
                <a:solidFill>
                  <a:prstClr val="black">
                    <a:lumMod val="65000"/>
                    <a:lumOff val="35000"/>
                  </a:prstClr>
                </a:solidFill>
                <a:latin typeface="Calibri"/>
                <a:cs typeface="+mn-cs"/>
              </a:rPr>
              <a:t>Het virus kan op oppervlakten 24u overleven; op staal/plastic zelfs 72u</a:t>
            </a:r>
          </a:p>
        </p:txBody>
      </p:sp>
    </p:spTree>
    <p:extLst>
      <p:ext uri="{BB962C8B-B14F-4D97-AF65-F5344CB8AC3E}">
        <p14:creationId xmlns:p14="http://schemas.microsoft.com/office/powerpoint/2010/main" val="41482095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p:cNvSpPr>
            <a:spLocks noGrp="1"/>
          </p:cNvSpPr>
          <p:nvPr>
            <p:ph type="title"/>
          </p:nvPr>
        </p:nvSpPr>
        <p:spPr/>
        <p:txBody>
          <a:bodyPr/>
          <a:lstStyle/>
          <a:p>
            <a:pPr algn="ctr"/>
            <a:r>
              <a:rPr lang="nl-BE" altLang="nl-BE" dirty="0"/>
              <a:t>De generieke richtlijnen (3/4)</a:t>
            </a:r>
          </a:p>
        </p:txBody>
      </p:sp>
      <p:sp>
        <p:nvSpPr>
          <p:cNvPr id="5" name="Tekstvak 4">
            <a:extLst>
              <a:ext uri="{FF2B5EF4-FFF2-40B4-BE49-F238E27FC236}">
                <a16:creationId xmlns:a16="http://schemas.microsoft.com/office/drawing/2014/main" id="{799935E2-E675-476A-8AF4-1E2ED8757EBB}"/>
              </a:ext>
            </a:extLst>
          </p:cNvPr>
          <p:cNvSpPr txBox="1"/>
          <p:nvPr/>
        </p:nvSpPr>
        <p:spPr>
          <a:xfrm>
            <a:off x="88084" y="1628800"/>
            <a:ext cx="8967831" cy="4801314"/>
          </a:xfrm>
          <a:prstGeom prst="rect">
            <a:avLst/>
          </a:prstGeom>
          <a:noFill/>
        </p:spPr>
        <p:txBody>
          <a:bodyPr wrap="square" rtlCol="0">
            <a:spAutoFit/>
          </a:bodyPr>
          <a:lstStyle/>
          <a:p>
            <a:pPr marL="285750" indent="-285750" defTabSz="457200" fontAlgn="auto">
              <a:spcBef>
                <a:spcPts val="0"/>
              </a:spcBef>
              <a:spcAft>
                <a:spcPts val="0"/>
              </a:spcAft>
              <a:buClr>
                <a:srgbClr val="C00000"/>
              </a:buClr>
              <a:buFont typeface="Wingdings" panose="05000000000000000000" pitchFamily="2" charset="2"/>
              <a:buChar char="§"/>
              <a:defRPr/>
            </a:pPr>
            <a:r>
              <a:rPr lang="nl-NL" sz="1800" dirty="0">
                <a:solidFill>
                  <a:prstClr val="black">
                    <a:lumMod val="65000"/>
                    <a:lumOff val="35000"/>
                  </a:prstClr>
                </a:solidFill>
                <a:latin typeface="Calibri"/>
                <a:cs typeface="+mn-cs"/>
              </a:rPr>
              <a:t>Hou steeds rekening met de afstand van 1,5 meter in het licht van </a:t>
            </a:r>
            <a:r>
              <a:rPr lang="nl-NL" sz="1800" dirty="0" err="1">
                <a:solidFill>
                  <a:prstClr val="black">
                    <a:lumMod val="65000"/>
                    <a:lumOff val="35000"/>
                  </a:prstClr>
                </a:solidFill>
                <a:latin typeface="Calibri"/>
                <a:cs typeface="+mn-cs"/>
              </a:rPr>
              <a:t>social</a:t>
            </a:r>
            <a:r>
              <a:rPr lang="nl-NL" sz="1800" dirty="0">
                <a:solidFill>
                  <a:prstClr val="black">
                    <a:lumMod val="65000"/>
                    <a:lumOff val="35000"/>
                  </a:prstClr>
                </a:solidFill>
                <a:latin typeface="Calibri"/>
                <a:cs typeface="+mn-cs"/>
              </a:rPr>
              <a:t> </a:t>
            </a:r>
            <a:r>
              <a:rPr lang="nl-NL" sz="1800" dirty="0" err="1">
                <a:solidFill>
                  <a:prstClr val="black">
                    <a:lumMod val="65000"/>
                    <a:lumOff val="35000"/>
                  </a:prstClr>
                </a:solidFill>
                <a:latin typeface="Calibri"/>
                <a:cs typeface="+mn-cs"/>
              </a:rPr>
              <a:t>distancing</a:t>
            </a:r>
            <a:endParaRPr lang="nl-NL" sz="1800" dirty="0">
              <a:solidFill>
                <a:prstClr val="black">
                  <a:lumMod val="65000"/>
                  <a:lumOff val="35000"/>
                </a:prstClr>
              </a:solidFill>
              <a:latin typeface="Calibri"/>
              <a:cs typeface="+mn-cs"/>
            </a:endParaRPr>
          </a:p>
          <a:p>
            <a:pPr marL="285750" indent="-285750" defTabSz="457200" fontAlgn="auto">
              <a:spcBef>
                <a:spcPts val="0"/>
              </a:spcBef>
              <a:spcAft>
                <a:spcPts val="0"/>
              </a:spcAft>
              <a:buClr>
                <a:srgbClr val="C00000"/>
              </a:buClr>
              <a:buFont typeface="Wingdings" panose="05000000000000000000" pitchFamily="2" charset="2"/>
              <a:buChar char="§"/>
              <a:defRPr/>
            </a:pPr>
            <a:endParaRPr lang="nl-NL" sz="1800" i="1" dirty="0">
              <a:solidFill>
                <a:prstClr val="black">
                  <a:lumMod val="65000"/>
                  <a:lumOff val="35000"/>
                </a:prstClr>
              </a:solidFill>
              <a:latin typeface="Calibri"/>
              <a:cs typeface="+mn-cs"/>
            </a:endParaRPr>
          </a:p>
          <a:p>
            <a:pPr marL="285750" indent="-285750" defTabSz="457200" fontAlgn="auto">
              <a:spcBef>
                <a:spcPts val="0"/>
              </a:spcBef>
              <a:spcAft>
                <a:spcPts val="0"/>
              </a:spcAft>
              <a:buClr>
                <a:srgbClr val="C00000"/>
              </a:buClr>
              <a:buFont typeface="Wingdings" panose="05000000000000000000" pitchFamily="2" charset="2"/>
              <a:buChar char="§"/>
              <a:defRPr/>
            </a:pPr>
            <a:r>
              <a:rPr lang="nl-BE" sz="1800" dirty="0">
                <a:solidFill>
                  <a:prstClr val="black">
                    <a:lumMod val="65000"/>
                    <a:lumOff val="35000"/>
                  </a:prstClr>
                </a:solidFill>
                <a:latin typeface="Calibri"/>
                <a:cs typeface="+mn-cs"/>
              </a:rPr>
              <a:t>Voorzie alle middelen die noodzakelijk zijn om de basishygiëne te kunnen respecteren: handgels, ontsmettingsmiddelen, papieren zakdoeken en </a:t>
            </a:r>
            <a:r>
              <a:rPr lang="nl-BE" sz="1800" dirty="0" err="1">
                <a:solidFill>
                  <a:prstClr val="black">
                    <a:lumMod val="65000"/>
                    <a:lumOff val="35000"/>
                  </a:prstClr>
                </a:solidFill>
                <a:latin typeface="Calibri"/>
                <a:cs typeface="+mn-cs"/>
              </a:rPr>
              <a:t>recipiënten</a:t>
            </a:r>
            <a:r>
              <a:rPr lang="nl-BE" sz="1800" dirty="0">
                <a:solidFill>
                  <a:prstClr val="black">
                    <a:lumMod val="65000"/>
                    <a:lumOff val="35000"/>
                  </a:prstClr>
                </a:solidFill>
                <a:latin typeface="Calibri"/>
                <a:cs typeface="+mn-cs"/>
              </a:rPr>
              <a:t> hiervoor, …</a:t>
            </a:r>
          </a:p>
          <a:p>
            <a:pPr marL="285750" indent="-285750" defTabSz="457200" fontAlgn="auto">
              <a:spcBef>
                <a:spcPts val="0"/>
              </a:spcBef>
              <a:spcAft>
                <a:spcPts val="0"/>
              </a:spcAft>
              <a:buClr>
                <a:srgbClr val="C00000"/>
              </a:buClr>
              <a:buFont typeface="Wingdings" panose="05000000000000000000" pitchFamily="2" charset="2"/>
              <a:buChar char="§"/>
              <a:defRPr/>
            </a:pPr>
            <a:endParaRPr lang="nl-BE" sz="1800" dirty="0">
              <a:solidFill>
                <a:prstClr val="black">
                  <a:lumMod val="65000"/>
                  <a:lumOff val="35000"/>
                </a:prstClr>
              </a:solidFill>
              <a:latin typeface="Calibri"/>
              <a:cs typeface="+mn-cs"/>
            </a:endParaRPr>
          </a:p>
          <a:p>
            <a:pPr marL="285750" indent="-285750" defTabSz="457200" fontAlgn="auto">
              <a:spcBef>
                <a:spcPts val="0"/>
              </a:spcBef>
              <a:spcAft>
                <a:spcPts val="0"/>
              </a:spcAft>
              <a:buClr>
                <a:srgbClr val="C00000"/>
              </a:buClr>
              <a:buFont typeface="Wingdings" panose="05000000000000000000" pitchFamily="2" charset="2"/>
              <a:buChar char="§"/>
              <a:defRPr/>
            </a:pPr>
            <a:r>
              <a:rPr lang="nl-BE" sz="1800" dirty="0">
                <a:solidFill>
                  <a:prstClr val="black">
                    <a:lumMod val="65000"/>
                    <a:lumOff val="35000"/>
                  </a:prstClr>
                </a:solidFill>
                <a:latin typeface="Calibri"/>
                <a:cs typeface="+mn-cs"/>
              </a:rPr>
              <a:t>Zorg voor goede verluchting en maak gebruik van beschermingswanden</a:t>
            </a:r>
          </a:p>
          <a:p>
            <a:pPr marL="285750" indent="-285750" defTabSz="457200" fontAlgn="auto">
              <a:spcBef>
                <a:spcPts val="0"/>
              </a:spcBef>
              <a:spcAft>
                <a:spcPts val="0"/>
              </a:spcAft>
              <a:buClr>
                <a:srgbClr val="C00000"/>
              </a:buClr>
              <a:buFont typeface="Wingdings" panose="05000000000000000000" pitchFamily="2" charset="2"/>
              <a:buChar char="§"/>
              <a:defRPr/>
            </a:pPr>
            <a:endParaRPr lang="nl-BE" sz="1800" dirty="0">
              <a:solidFill>
                <a:prstClr val="black">
                  <a:lumMod val="65000"/>
                  <a:lumOff val="35000"/>
                </a:prstClr>
              </a:solidFill>
              <a:latin typeface="Calibri"/>
              <a:cs typeface="+mn-cs"/>
            </a:endParaRPr>
          </a:p>
          <a:p>
            <a:pPr marL="285750" indent="-285750" defTabSz="457200" fontAlgn="auto">
              <a:spcBef>
                <a:spcPts val="0"/>
              </a:spcBef>
              <a:spcAft>
                <a:spcPts val="0"/>
              </a:spcAft>
              <a:buClr>
                <a:srgbClr val="C00000"/>
              </a:buClr>
              <a:buFont typeface="Wingdings" panose="05000000000000000000" pitchFamily="2" charset="2"/>
              <a:buChar char="§"/>
              <a:defRPr/>
            </a:pPr>
            <a:r>
              <a:rPr lang="nl-BE" sz="1800" dirty="0" err="1">
                <a:solidFill>
                  <a:prstClr val="black">
                    <a:lumMod val="65000"/>
                    <a:lumOff val="35000"/>
                  </a:prstClr>
                </a:solidFill>
                <a:latin typeface="Calibri"/>
                <a:cs typeface="+mn-cs"/>
              </a:rPr>
              <a:t>Één</a:t>
            </a:r>
            <a:r>
              <a:rPr lang="nl-BE" sz="1800" dirty="0">
                <a:solidFill>
                  <a:prstClr val="black">
                    <a:lumMod val="65000"/>
                    <a:lumOff val="35000"/>
                  </a:prstClr>
                </a:solidFill>
                <a:latin typeface="Calibri"/>
                <a:cs typeface="+mn-cs"/>
              </a:rPr>
              <a:t> logica:</a:t>
            </a:r>
          </a:p>
          <a:p>
            <a:pPr lvl="1" defTabSz="457200" fontAlgn="auto">
              <a:spcBef>
                <a:spcPts val="0"/>
              </a:spcBef>
              <a:spcAft>
                <a:spcPts val="0"/>
              </a:spcAft>
              <a:buClr>
                <a:srgbClr val="C00000"/>
              </a:buClr>
              <a:defRPr/>
            </a:pPr>
            <a:r>
              <a:rPr lang="nl-BE" sz="1800" dirty="0">
                <a:solidFill>
                  <a:prstClr val="black">
                    <a:lumMod val="65000"/>
                    <a:lumOff val="35000"/>
                  </a:prstClr>
                </a:solidFill>
                <a:latin typeface="Calibri"/>
                <a:cs typeface="+mn-cs"/>
              </a:rPr>
              <a:t>Het virus verspreidt zich van mens tot mens via druppeltjes die vrijkomen bij hoesten en niezen en die in contact komen met mensen, hetzij rechtstreeks, hetzij via oppervlakten, … Wie die druppels inademt of via de handen in de mond, de neus of ogen binnenkrijgt, kan besmet worden.</a:t>
            </a:r>
          </a:p>
          <a:p>
            <a:pPr marL="285750" indent="-285750" defTabSz="457200" fontAlgn="auto">
              <a:spcBef>
                <a:spcPts val="0"/>
              </a:spcBef>
              <a:spcAft>
                <a:spcPts val="0"/>
              </a:spcAft>
              <a:buClr>
                <a:srgbClr val="C00000"/>
              </a:buClr>
              <a:buFont typeface="Wingdings" panose="05000000000000000000" pitchFamily="2" charset="2"/>
              <a:buChar char="§"/>
              <a:defRPr/>
            </a:pPr>
            <a:endParaRPr lang="nl-BE" sz="1800" dirty="0">
              <a:solidFill>
                <a:prstClr val="black">
                  <a:lumMod val="65000"/>
                  <a:lumOff val="35000"/>
                </a:prstClr>
              </a:solidFill>
              <a:latin typeface="Calibri"/>
              <a:cs typeface="+mn-cs"/>
            </a:endParaRPr>
          </a:p>
          <a:p>
            <a:pPr marL="285750" indent="-285750" defTabSz="457200" fontAlgn="auto">
              <a:spcBef>
                <a:spcPts val="0"/>
              </a:spcBef>
              <a:spcAft>
                <a:spcPts val="0"/>
              </a:spcAft>
              <a:buClr>
                <a:srgbClr val="C00000"/>
              </a:buClr>
              <a:buFont typeface="Wingdings" panose="05000000000000000000" pitchFamily="2" charset="2"/>
              <a:buChar char="§"/>
              <a:defRPr/>
            </a:pPr>
            <a:r>
              <a:rPr lang="nl-BE" sz="1800" dirty="0">
                <a:solidFill>
                  <a:prstClr val="black">
                    <a:lumMod val="65000"/>
                    <a:lumOff val="35000"/>
                  </a:prstClr>
                </a:solidFill>
                <a:latin typeface="Calibri"/>
                <a:cs typeface="+mn-cs"/>
              </a:rPr>
              <a:t>Alle (creatieve) manieren om het risico daartoe in te perken leveren een bijdrage tot de strijd tegen Covid-19</a:t>
            </a:r>
          </a:p>
          <a:p>
            <a:pPr marL="742950" lvl="1" indent="-285750" defTabSz="457200" fontAlgn="auto">
              <a:spcBef>
                <a:spcPts val="0"/>
              </a:spcBef>
              <a:spcAft>
                <a:spcPts val="0"/>
              </a:spcAft>
              <a:buClr>
                <a:srgbClr val="C00000"/>
              </a:buClr>
              <a:buFont typeface="Wingdings" panose="05000000000000000000" pitchFamily="2" charset="2"/>
              <a:buChar char="Ø"/>
              <a:defRPr/>
            </a:pPr>
            <a:endParaRPr lang="nl-BE" sz="1800" dirty="0">
              <a:solidFill>
                <a:prstClr val="black">
                  <a:lumMod val="65000"/>
                  <a:lumOff val="35000"/>
                </a:prstClr>
              </a:solidFill>
              <a:latin typeface="Calibri"/>
              <a:cs typeface="+mn-cs"/>
            </a:endParaRPr>
          </a:p>
          <a:p>
            <a:pPr marL="742950" lvl="1" indent="-285750" defTabSz="457200" fontAlgn="auto">
              <a:spcBef>
                <a:spcPts val="0"/>
              </a:spcBef>
              <a:spcAft>
                <a:spcPts val="0"/>
              </a:spcAft>
              <a:buClr>
                <a:srgbClr val="C00000"/>
              </a:buClr>
              <a:buFont typeface="Wingdings" panose="05000000000000000000" pitchFamily="2" charset="2"/>
              <a:buChar char="Ø"/>
              <a:defRPr/>
            </a:pPr>
            <a:endParaRPr lang="nl-BE" sz="1800" dirty="0">
              <a:solidFill>
                <a:prstClr val="black">
                  <a:lumMod val="65000"/>
                  <a:lumOff val="35000"/>
                </a:prstClr>
              </a:solidFill>
              <a:latin typeface="Calibri"/>
              <a:cs typeface="+mn-cs"/>
            </a:endParaRPr>
          </a:p>
        </p:txBody>
      </p:sp>
    </p:spTree>
    <p:extLst>
      <p:ext uri="{BB962C8B-B14F-4D97-AF65-F5344CB8AC3E}">
        <p14:creationId xmlns:p14="http://schemas.microsoft.com/office/powerpoint/2010/main" val="39363601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p:cNvSpPr>
            <a:spLocks noGrp="1"/>
          </p:cNvSpPr>
          <p:nvPr>
            <p:ph type="title"/>
          </p:nvPr>
        </p:nvSpPr>
        <p:spPr/>
        <p:txBody>
          <a:bodyPr/>
          <a:lstStyle/>
          <a:p>
            <a:pPr algn="ctr"/>
            <a:r>
              <a:rPr lang="nl-BE" altLang="nl-BE" dirty="0"/>
              <a:t>De generieke richtlijnen (4/4)</a:t>
            </a:r>
          </a:p>
        </p:txBody>
      </p:sp>
      <p:sp>
        <p:nvSpPr>
          <p:cNvPr id="4" name="Tekstvak 3">
            <a:extLst>
              <a:ext uri="{FF2B5EF4-FFF2-40B4-BE49-F238E27FC236}">
                <a16:creationId xmlns:a16="http://schemas.microsoft.com/office/drawing/2014/main" id="{B901821F-08ED-4D50-A100-9E0CA092D564}"/>
              </a:ext>
            </a:extLst>
          </p:cNvPr>
          <p:cNvSpPr txBox="1"/>
          <p:nvPr/>
        </p:nvSpPr>
        <p:spPr>
          <a:xfrm>
            <a:off x="88084" y="1628800"/>
            <a:ext cx="8967831" cy="4524315"/>
          </a:xfrm>
          <a:prstGeom prst="rect">
            <a:avLst/>
          </a:prstGeom>
          <a:noFill/>
        </p:spPr>
        <p:txBody>
          <a:bodyPr wrap="square" rtlCol="0">
            <a:spAutoFit/>
          </a:bodyPr>
          <a:lstStyle/>
          <a:p>
            <a:pPr marL="285750" indent="-285750" defTabSz="457200" fontAlgn="auto">
              <a:spcBef>
                <a:spcPts val="0"/>
              </a:spcBef>
              <a:spcAft>
                <a:spcPts val="0"/>
              </a:spcAft>
              <a:buClr>
                <a:srgbClr val="C00000"/>
              </a:buClr>
              <a:buFont typeface="Wingdings" panose="05000000000000000000" pitchFamily="2" charset="2"/>
              <a:buChar char="§"/>
              <a:defRPr/>
            </a:pPr>
            <a:r>
              <a:rPr lang="nl-BE" sz="1800" dirty="0">
                <a:solidFill>
                  <a:prstClr val="black">
                    <a:lumMod val="65000"/>
                    <a:lumOff val="35000"/>
                  </a:prstClr>
                </a:solidFill>
                <a:latin typeface="Calibri"/>
                <a:cs typeface="+mn-cs"/>
              </a:rPr>
              <a:t>Hou rekening met de regels in de gemeenschappelijke delen van appartementsgebouwen en attendeer huurders/toeristen hierop:</a:t>
            </a:r>
          </a:p>
          <a:p>
            <a:pPr marL="742950" lvl="1" indent="-285750" defTabSz="457200" fontAlgn="auto">
              <a:spcBef>
                <a:spcPts val="0"/>
              </a:spcBef>
              <a:spcAft>
                <a:spcPts val="0"/>
              </a:spcAft>
              <a:buClr>
                <a:srgbClr val="C00000"/>
              </a:buClr>
              <a:buFont typeface="Wingdings" panose="05000000000000000000" pitchFamily="2" charset="2"/>
              <a:buChar char="Ø"/>
              <a:defRPr/>
            </a:pPr>
            <a:r>
              <a:rPr lang="nl-NL" sz="1800" dirty="0">
                <a:solidFill>
                  <a:prstClr val="black">
                    <a:lumMod val="65000"/>
                    <a:lumOff val="35000"/>
                  </a:prstClr>
                </a:solidFill>
                <a:latin typeface="Calibri"/>
                <a:cs typeface="+mn-cs"/>
              </a:rPr>
              <a:t>De instructie dat de lift enkel gebruikt mag worden door kerngezinnen en dus niet door meerdere kerngezinnen tegelijkertijd. Adviseer om de richtlijnen na te leven inzake het houden van afstand in de lift en rug-aan-rug staan</a:t>
            </a:r>
          </a:p>
          <a:p>
            <a:pPr marL="742950" lvl="1" indent="-285750" defTabSz="457200" fontAlgn="auto">
              <a:spcBef>
                <a:spcPts val="0"/>
              </a:spcBef>
              <a:spcAft>
                <a:spcPts val="0"/>
              </a:spcAft>
              <a:buClr>
                <a:srgbClr val="C00000"/>
              </a:buClr>
              <a:buFont typeface="Wingdings" panose="05000000000000000000" pitchFamily="2" charset="2"/>
              <a:buChar char="Ø"/>
              <a:defRPr/>
            </a:pPr>
            <a:endParaRPr lang="nl-NL" sz="1800" dirty="0">
              <a:solidFill>
                <a:prstClr val="black">
                  <a:lumMod val="65000"/>
                  <a:lumOff val="35000"/>
                </a:prstClr>
              </a:solidFill>
              <a:latin typeface="Calibri"/>
              <a:cs typeface="+mn-cs"/>
            </a:endParaRPr>
          </a:p>
          <a:p>
            <a:pPr marL="742950" lvl="1" indent="-285750" defTabSz="457200" fontAlgn="auto">
              <a:spcBef>
                <a:spcPts val="0"/>
              </a:spcBef>
              <a:spcAft>
                <a:spcPts val="0"/>
              </a:spcAft>
              <a:buClr>
                <a:srgbClr val="C00000"/>
              </a:buClr>
              <a:buFont typeface="Wingdings" panose="05000000000000000000" pitchFamily="2" charset="2"/>
              <a:buChar char="Ø"/>
              <a:defRPr/>
            </a:pPr>
            <a:r>
              <a:rPr lang="nl-NL" sz="1800" dirty="0">
                <a:solidFill>
                  <a:prstClr val="black">
                    <a:lumMod val="65000"/>
                    <a:lumOff val="35000"/>
                  </a:prstClr>
                </a:solidFill>
                <a:latin typeface="Calibri"/>
                <a:cs typeface="+mn-cs"/>
              </a:rPr>
              <a:t>Het advies om de bedieningsknoppen bij de ingang en/of lift enkel aan te raken mits het dragen van handschoenen of andere bescherming</a:t>
            </a:r>
          </a:p>
          <a:p>
            <a:pPr marL="742950" lvl="1" indent="-285750" defTabSz="457200" fontAlgn="auto">
              <a:spcBef>
                <a:spcPts val="0"/>
              </a:spcBef>
              <a:spcAft>
                <a:spcPts val="0"/>
              </a:spcAft>
              <a:buClr>
                <a:srgbClr val="C00000"/>
              </a:buClr>
              <a:buFont typeface="Wingdings" panose="05000000000000000000" pitchFamily="2" charset="2"/>
              <a:buChar char="Ø"/>
              <a:defRPr/>
            </a:pPr>
            <a:endParaRPr lang="nl-NL" sz="1800" dirty="0">
              <a:solidFill>
                <a:prstClr val="black">
                  <a:lumMod val="65000"/>
                  <a:lumOff val="35000"/>
                </a:prstClr>
              </a:solidFill>
              <a:latin typeface="Calibri"/>
              <a:cs typeface="+mn-cs"/>
            </a:endParaRPr>
          </a:p>
          <a:p>
            <a:pPr marL="742950" lvl="1" indent="-285750" defTabSz="457200" fontAlgn="auto">
              <a:spcBef>
                <a:spcPts val="0"/>
              </a:spcBef>
              <a:spcAft>
                <a:spcPts val="0"/>
              </a:spcAft>
              <a:buClr>
                <a:srgbClr val="C00000"/>
              </a:buClr>
              <a:buFont typeface="Wingdings" panose="05000000000000000000" pitchFamily="2" charset="2"/>
              <a:buChar char="Ø"/>
              <a:defRPr/>
            </a:pPr>
            <a:r>
              <a:rPr lang="nl-NL" sz="1800" dirty="0">
                <a:solidFill>
                  <a:prstClr val="black">
                    <a:lumMod val="65000"/>
                    <a:lumOff val="35000"/>
                  </a:prstClr>
                </a:solidFill>
                <a:latin typeface="Calibri"/>
                <a:cs typeface="+mn-cs"/>
              </a:rPr>
              <a:t>Het advies (nogmaals) om handen te wassen/ontsmetten bij aankomst in woning of verlaten van gebouw</a:t>
            </a:r>
          </a:p>
          <a:p>
            <a:pPr marL="742950" lvl="1" indent="-285750" defTabSz="457200" fontAlgn="auto">
              <a:spcBef>
                <a:spcPts val="0"/>
              </a:spcBef>
              <a:spcAft>
                <a:spcPts val="0"/>
              </a:spcAft>
              <a:buClr>
                <a:srgbClr val="C00000"/>
              </a:buClr>
              <a:buFont typeface="Wingdings" panose="05000000000000000000" pitchFamily="2" charset="2"/>
              <a:buChar char="Ø"/>
              <a:defRPr/>
            </a:pPr>
            <a:endParaRPr lang="nl-NL" sz="1800" dirty="0">
              <a:solidFill>
                <a:prstClr val="black">
                  <a:lumMod val="65000"/>
                  <a:lumOff val="35000"/>
                </a:prstClr>
              </a:solidFill>
              <a:latin typeface="Calibri"/>
              <a:cs typeface="+mn-cs"/>
            </a:endParaRPr>
          </a:p>
          <a:p>
            <a:pPr marL="742950" lvl="1" indent="-285750" defTabSz="457200" fontAlgn="auto">
              <a:spcBef>
                <a:spcPts val="0"/>
              </a:spcBef>
              <a:spcAft>
                <a:spcPts val="0"/>
              </a:spcAft>
              <a:buClr>
                <a:srgbClr val="C00000"/>
              </a:buClr>
              <a:buFont typeface="Wingdings" panose="05000000000000000000" pitchFamily="2" charset="2"/>
              <a:buChar char="Ø"/>
              <a:defRPr/>
            </a:pPr>
            <a:r>
              <a:rPr lang="nl-NL" sz="1800" dirty="0">
                <a:solidFill>
                  <a:prstClr val="black">
                    <a:lumMod val="65000"/>
                    <a:lumOff val="35000"/>
                  </a:prstClr>
                </a:solidFill>
                <a:latin typeface="Calibri"/>
                <a:cs typeface="+mn-cs"/>
              </a:rPr>
              <a:t>Het advies inzake voorrangsregels op smalle trappen waar personen onvoldoende afstand kunnen houden bij het kruisen (bv. voorrang voor wie naar beneden komt)</a:t>
            </a:r>
            <a:endParaRPr lang="nl-BE" sz="1800" dirty="0">
              <a:solidFill>
                <a:prstClr val="black">
                  <a:lumMod val="65000"/>
                  <a:lumOff val="35000"/>
                </a:prstClr>
              </a:solidFill>
              <a:latin typeface="Calibri"/>
              <a:cs typeface="+mn-cs"/>
            </a:endParaRPr>
          </a:p>
          <a:p>
            <a:pPr marL="742950" lvl="1" indent="-285750" defTabSz="457200" fontAlgn="auto">
              <a:spcBef>
                <a:spcPts val="0"/>
              </a:spcBef>
              <a:spcAft>
                <a:spcPts val="0"/>
              </a:spcAft>
              <a:buClr>
                <a:srgbClr val="C00000"/>
              </a:buClr>
              <a:buFont typeface="Wingdings" panose="05000000000000000000" pitchFamily="2" charset="2"/>
              <a:buChar char="Ø"/>
              <a:defRPr/>
            </a:pPr>
            <a:endParaRPr lang="nl-BE" sz="1800" dirty="0">
              <a:solidFill>
                <a:prstClr val="black">
                  <a:lumMod val="65000"/>
                  <a:lumOff val="35000"/>
                </a:prstClr>
              </a:solidFill>
              <a:latin typeface="Calibri"/>
              <a:cs typeface="+mn-cs"/>
            </a:endParaRPr>
          </a:p>
          <a:p>
            <a:pPr marL="742950" lvl="1" indent="-285750" defTabSz="457200" fontAlgn="auto">
              <a:spcBef>
                <a:spcPts val="0"/>
              </a:spcBef>
              <a:spcAft>
                <a:spcPts val="0"/>
              </a:spcAft>
              <a:buClr>
                <a:srgbClr val="C00000"/>
              </a:buClr>
              <a:buFont typeface="Wingdings" panose="05000000000000000000" pitchFamily="2" charset="2"/>
              <a:buChar char="Ø"/>
              <a:defRPr/>
            </a:pPr>
            <a:endParaRPr lang="nl-BE" sz="1800" dirty="0">
              <a:solidFill>
                <a:prstClr val="black">
                  <a:lumMod val="65000"/>
                  <a:lumOff val="35000"/>
                </a:prstClr>
              </a:solidFill>
              <a:latin typeface="Calibri"/>
              <a:cs typeface="+mn-cs"/>
            </a:endParaRPr>
          </a:p>
        </p:txBody>
      </p:sp>
    </p:spTree>
    <p:extLst>
      <p:ext uri="{BB962C8B-B14F-4D97-AF65-F5344CB8AC3E}">
        <p14:creationId xmlns:p14="http://schemas.microsoft.com/office/powerpoint/2010/main" val="29049072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p:cNvSpPr>
            <a:spLocks noGrp="1"/>
          </p:cNvSpPr>
          <p:nvPr>
            <p:ph type="title"/>
          </p:nvPr>
        </p:nvSpPr>
        <p:spPr/>
        <p:txBody>
          <a:bodyPr/>
          <a:lstStyle/>
          <a:p>
            <a:pPr algn="ctr"/>
            <a:r>
              <a:rPr lang="nl-BE" altLang="nl-BE" dirty="0"/>
              <a:t>Richtlijnen voor contacten met verhuurders in uw kantoor</a:t>
            </a:r>
          </a:p>
        </p:txBody>
      </p:sp>
      <p:sp>
        <p:nvSpPr>
          <p:cNvPr id="5" name="Tekstvak 4">
            <a:extLst>
              <a:ext uri="{FF2B5EF4-FFF2-40B4-BE49-F238E27FC236}">
                <a16:creationId xmlns:a16="http://schemas.microsoft.com/office/drawing/2014/main" id="{B7B6EB9F-B248-4C28-AE36-D6275D7A8A70}"/>
              </a:ext>
            </a:extLst>
          </p:cNvPr>
          <p:cNvSpPr txBox="1"/>
          <p:nvPr/>
        </p:nvSpPr>
        <p:spPr>
          <a:xfrm>
            <a:off x="88084" y="1628800"/>
            <a:ext cx="8967831" cy="4524315"/>
          </a:xfrm>
          <a:prstGeom prst="rect">
            <a:avLst/>
          </a:prstGeom>
          <a:noFill/>
        </p:spPr>
        <p:txBody>
          <a:bodyPr wrap="square" rtlCol="0">
            <a:spAutoFit/>
          </a:bodyPr>
          <a:lstStyle/>
          <a:p>
            <a:pPr marL="285750" indent="-285750" defTabSz="457200" fontAlgn="auto">
              <a:spcBef>
                <a:spcPts val="0"/>
              </a:spcBef>
              <a:spcAft>
                <a:spcPts val="0"/>
              </a:spcAft>
              <a:buClr>
                <a:srgbClr val="C00000"/>
              </a:buClr>
              <a:buFont typeface="Wingdings" panose="05000000000000000000" pitchFamily="2" charset="2"/>
              <a:buChar char="§"/>
            </a:pPr>
            <a:r>
              <a:rPr lang="nl-NL" sz="1800" dirty="0">
                <a:solidFill>
                  <a:prstClr val="black">
                    <a:lumMod val="65000"/>
                    <a:lumOff val="35000"/>
                  </a:prstClr>
                </a:solidFill>
                <a:latin typeface="Calibri"/>
                <a:cs typeface="+mn-cs"/>
              </a:rPr>
              <a:t>Beperk het aantal klanten in uw kantoor, in functie van de oppervlakte en de circulatiemogelijkheden: </a:t>
            </a:r>
            <a:r>
              <a:rPr lang="nl-NL" sz="1800" i="1" dirty="0">
                <a:solidFill>
                  <a:prstClr val="black">
                    <a:lumMod val="65000"/>
                    <a:lumOff val="35000"/>
                  </a:prstClr>
                </a:solidFill>
                <a:latin typeface="Calibri"/>
                <a:cs typeface="+mn-cs"/>
              </a:rPr>
              <a:t>tot nader order gelden in deze voor de vastgoedkantoren dezelfde richtlijnen als bij winkels</a:t>
            </a:r>
          </a:p>
          <a:p>
            <a:pPr marL="742950" lvl="1" indent="-285750" defTabSz="457200" fontAlgn="auto">
              <a:spcBef>
                <a:spcPts val="0"/>
              </a:spcBef>
              <a:spcAft>
                <a:spcPts val="0"/>
              </a:spcAft>
              <a:buClr>
                <a:srgbClr val="C00000"/>
              </a:buClr>
              <a:buFont typeface="Wingdings" panose="05000000000000000000" pitchFamily="2" charset="2"/>
              <a:buChar char="Ø"/>
            </a:pPr>
            <a:r>
              <a:rPr lang="nl-NL" sz="1800" i="1" dirty="0">
                <a:solidFill>
                  <a:prstClr val="black">
                    <a:lumMod val="65000"/>
                    <a:lumOff val="35000"/>
                  </a:prstClr>
                </a:solidFill>
                <a:latin typeface="Calibri"/>
                <a:cs typeface="+mn-cs"/>
              </a:rPr>
              <a:t>Max. 1 persoon per 10m², behalve wanneer het kantoor kleiner is dan 20m² (dan mogen er twee personen binnen met respect voor </a:t>
            </a:r>
            <a:r>
              <a:rPr lang="nl-NL" sz="1800" i="1" dirty="0" err="1">
                <a:solidFill>
                  <a:prstClr val="black">
                    <a:lumMod val="65000"/>
                    <a:lumOff val="35000"/>
                  </a:prstClr>
                </a:solidFill>
                <a:latin typeface="Calibri"/>
                <a:cs typeface="+mn-cs"/>
              </a:rPr>
              <a:t>social</a:t>
            </a:r>
            <a:r>
              <a:rPr lang="nl-NL" sz="1800" i="1" dirty="0">
                <a:solidFill>
                  <a:prstClr val="black">
                    <a:lumMod val="65000"/>
                    <a:lumOff val="35000"/>
                  </a:prstClr>
                </a:solidFill>
                <a:latin typeface="Calibri"/>
                <a:cs typeface="+mn-cs"/>
              </a:rPr>
              <a:t> </a:t>
            </a:r>
            <a:r>
              <a:rPr lang="nl-NL" sz="1800" i="1" dirty="0" err="1">
                <a:solidFill>
                  <a:prstClr val="black">
                    <a:lumMod val="65000"/>
                    <a:lumOff val="35000"/>
                  </a:prstClr>
                </a:solidFill>
                <a:latin typeface="Calibri"/>
                <a:cs typeface="+mn-cs"/>
              </a:rPr>
              <a:t>distancing</a:t>
            </a:r>
            <a:r>
              <a:rPr lang="nl-NL" sz="1800" i="1" dirty="0">
                <a:solidFill>
                  <a:prstClr val="black">
                    <a:lumMod val="65000"/>
                    <a:lumOff val="35000"/>
                  </a:prstClr>
                </a:solidFill>
                <a:latin typeface="Calibri"/>
                <a:cs typeface="+mn-cs"/>
              </a:rPr>
              <a:t>) </a:t>
            </a:r>
          </a:p>
          <a:p>
            <a:pPr marL="742950" lvl="1" indent="-285750" defTabSz="457200" fontAlgn="auto">
              <a:spcBef>
                <a:spcPts val="0"/>
              </a:spcBef>
              <a:spcAft>
                <a:spcPts val="0"/>
              </a:spcAft>
              <a:buClr>
                <a:srgbClr val="C00000"/>
              </a:buClr>
              <a:buFont typeface="Wingdings" panose="05000000000000000000" pitchFamily="2" charset="2"/>
              <a:buChar char="Ø"/>
            </a:pPr>
            <a:r>
              <a:rPr lang="nl-NL" sz="1800" i="1" dirty="0" err="1">
                <a:solidFill>
                  <a:prstClr val="black">
                    <a:lumMod val="65000"/>
                    <a:lumOff val="35000"/>
                  </a:prstClr>
                </a:solidFill>
                <a:latin typeface="Calibri"/>
                <a:cs typeface="+mn-cs"/>
              </a:rPr>
              <a:t>Één</a:t>
            </a:r>
            <a:r>
              <a:rPr lang="nl-NL" sz="1800" i="1" dirty="0">
                <a:solidFill>
                  <a:prstClr val="black">
                    <a:lumMod val="65000"/>
                    <a:lumOff val="35000"/>
                  </a:prstClr>
                </a:solidFill>
                <a:latin typeface="Calibri"/>
                <a:cs typeface="+mn-cs"/>
              </a:rPr>
              <a:t> persoon per gezin, behalve wanneer die persoon begeleiding nodig heeft</a:t>
            </a:r>
          </a:p>
          <a:p>
            <a:pPr marL="742950" lvl="1" indent="-285750" defTabSz="457200" fontAlgn="auto">
              <a:spcBef>
                <a:spcPts val="0"/>
              </a:spcBef>
              <a:spcAft>
                <a:spcPts val="0"/>
              </a:spcAft>
              <a:buClr>
                <a:srgbClr val="C00000"/>
              </a:buClr>
              <a:buFont typeface="Wingdings" panose="05000000000000000000" pitchFamily="2" charset="2"/>
              <a:buChar char="Ø"/>
            </a:pPr>
            <a:r>
              <a:rPr lang="nl-NL" sz="1800" i="1" dirty="0">
                <a:solidFill>
                  <a:prstClr val="black">
                    <a:lumMod val="65000"/>
                    <a:lumOff val="35000"/>
                  </a:prstClr>
                </a:solidFill>
                <a:latin typeface="Calibri"/>
                <a:cs typeface="+mn-cs"/>
              </a:rPr>
              <a:t>De tijdsbegrenzing van 30 minuten moet ook bij toeristische verhuur maximaal gerespecteerd worden</a:t>
            </a:r>
          </a:p>
          <a:p>
            <a:pPr marL="285750" indent="-285750" defTabSz="457200" fontAlgn="auto">
              <a:spcBef>
                <a:spcPts val="0"/>
              </a:spcBef>
              <a:spcAft>
                <a:spcPts val="0"/>
              </a:spcAft>
              <a:buClr>
                <a:srgbClr val="C00000"/>
              </a:buClr>
              <a:buFont typeface="Wingdings" panose="05000000000000000000" pitchFamily="2" charset="2"/>
              <a:buChar char="§"/>
            </a:pPr>
            <a:endParaRPr lang="nl-NL" sz="1800" dirty="0">
              <a:solidFill>
                <a:prstClr val="black">
                  <a:lumMod val="65000"/>
                  <a:lumOff val="35000"/>
                </a:prstClr>
              </a:solidFill>
              <a:latin typeface="Calibri"/>
              <a:cs typeface="+mn-cs"/>
            </a:endParaRPr>
          </a:p>
          <a:p>
            <a:pPr marL="285750" indent="-285750" defTabSz="457200" fontAlgn="auto">
              <a:spcBef>
                <a:spcPts val="0"/>
              </a:spcBef>
              <a:spcAft>
                <a:spcPts val="0"/>
              </a:spcAft>
              <a:buClr>
                <a:srgbClr val="C00000"/>
              </a:buClr>
              <a:buFont typeface="Wingdings" panose="05000000000000000000" pitchFamily="2" charset="2"/>
              <a:buChar char="§"/>
            </a:pPr>
            <a:r>
              <a:rPr lang="nl-NL" sz="1800" dirty="0">
                <a:solidFill>
                  <a:prstClr val="black">
                    <a:lumMod val="65000"/>
                    <a:lumOff val="35000"/>
                  </a:prstClr>
                </a:solidFill>
                <a:latin typeface="Calibri"/>
                <a:cs typeface="+mn-cs"/>
              </a:rPr>
              <a:t>Afficheer de regels die van toepassing zijn waar klanten binnenkomen (</a:t>
            </a:r>
            <a:r>
              <a:rPr lang="nl-NL" sz="1800" dirty="0" err="1">
                <a:solidFill>
                  <a:prstClr val="black">
                    <a:lumMod val="65000"/>
                    <a:lumOff val="35000"/>
                  </a:prstClr>
                </a:solidFill>
                <a:latin typeface="Calibri"/>
                <a:cs typeface="+mn-cs"/>
              </a:rPr>
              <a:t>bvb</a:t>
            </a:r>
            <a:r>
              <a:rPr lang="nl-NL" sz="1800" dirty="0">
                <a:solidFill>
                  <a:prstClr val="black">
                    <a:lumMod val="65000"/>
                    <a:lumOff val="35000"/>
                  </a:prstClr>
                </a:solidFill>
                <a:latin typeface="Calibri"/>
                <a:cs typeface="+mn-cs"/>
              </a:rPr>
              <a:t>. bevestigen aan de inkomdeur): </a:t>
            </a:r>
            <a:r>
              <a:rPr lang="nl-NL" sz="1800" i="1" dirty="0">
                <a:solidFill>
                  <a:prstClr val="black">
                    <a:lumMod val="65000"/>
                    <a:lumOff val="35000"/>
                  </a:prstClr>
                </a:solidFill>
                <a:latin typeface="Calibri"/>
                <a:cs typeface="+mn-cs"/>
              </a:rPr>
              <a:t>je kan hiervoor gebruik maken van affiches die door het SF323 ter beschikking worden gesteld (in meerdere talen)</a:t>
            </a:r>
          </a:p>
          <a:p>
            <a:pPr marL="285750" indent="-285750" defTabSz="457200" fontAlgn="auto">
              <a:spcBef>
                <a:spcPts val="0"/>
              </a:spcBef>
              <a:spcAft>
                <a:spcPts val="0"/>
              </a:spcAft>
              <a:buClr>
                <a:srgbClr val="C00000"/>
              </a:buClr>
              <a:buFont typeface="Wingdings" panose="05000000000000000000" pitchFamily="2" charset="2"/>
              <a:buChar char="§"/>
            </a:pPr>
            <a:endParaRPr lang="nl-NL" sz="1800" dirty="0">
              <a:solidFill>
                <a:prstClr val="black">
                  <a:lumMod val="65000"/>
                  <a:lumOff val="35000"/>
                </a:prstClr>
              </a:solidFill>
              <a:latin typeface="Calibri"/>
              <a:cs typeface="+mn-cs"/>
            </a:endParaRPr>
          </a:p>
          <a:p>
            <a:pPr marL="285750" indent="-285750" defTabSz="457200" fontAlgn="auto">
              <a:spcBef>
                <a:spcPts val="0"/>
              </a:spcBef>
              <a:spcAft>
                <a:spcPts val="0"/>
              </a:spcAft>
              <a:buClr>
                <a:srgbClr val="C00000"/>
              </a:buClr>
              <a:buFont typeface="Wingdings" panose="05000000000000000000" pitchFamily="2" charset="2"/>
              <a:buChar char="§"/>
            </a:pPr>
            <a:r>
              <a:rPr lang="nl-NL" sz="1800" dirty="0">
                <a:solidFill>
                  <a:prstClr val="black">
                    <a:lumMod val="65000"/>
                    <a:lumOff val="35000"/>
                  </a:prstClr>
                </a:solidFill>
                <a:latin typeface="Calibri"/>
                <a:cs typeface="+mn-cs"/>
              </a:rPr>
              <a:t>Deel de instructies indien mogelijk vooraf mee, </a:t>
            </a:r>
            <a:r>
              <a:rPr lang="nl-NL" sz="1800" i="1" dirty="0" err="1">
                <a:solidFill>
                  <a:prstClr val="black">
                    <a:lumMod val="65000"/>
                    <a:lumOff val="35000"/>
                  </a:prstClr>
                </a:solidFill>
                <a:latin typeface="Calibri"/>
                <a:cs typeface="+mn-cs"/>
              </a:rPr>
              <a:t>bvb</a:t>
            </a:r>
            <a:r>
              <a:rPr lang="nl-NL" sz="1800" i="1" dirty="0">
                <a:solidFill>
                  <a:prstClr val="black">
                    <a:lumMod val="65000"/>
                    <a:lumOff val="35000"/>
                  </a:prstClr>
                </a:solidFill>
                <a:latin typeface="Calibri"/>
                <a:cs typeface="+mn-cs"/>
              </a:rPr>
              <a:t>. door ze te bezorgen in bijlage bij het vastleggen van een afspraak of ze op de website te vermelden bij het contactformulier/de contactgegevens</a:t>
            </a:r>
          </a:p>
        </p:txBody>
      </p:sp>
    </p:spTree>
    <p:extLst>
      <p:ext uri="{BB962C8B-B14F-4D97-AF65-F5344CB8AC3E}">
        <p14:creationId xmlns:p14="http://schemas.microsoft.com/office/powerpoint/2010/main" val="2006157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p:cNvSpPr>
            <a:spLocks noGrp="1"/>
          </p:cNvSpPr>
          <p:nvPr>
            <p:ph type="title"/>
          </p:nvPr>
        </p:nvSpPr>
        <p:spPr/>
        <p:txBody>
          <a:bodyPr/>
          <a:lstStyle/>
          <a:p>
            <a:pPr algn="ctr"/>
            <a:r>
              <a:rPr lang="nl-BE" altLang="nl-BE" dirty="0"/>
              <a:t>Richtlijnen voor boekingen in kantoor (huurders)</a:t>
            </a:r>
          </a:p>
        </p:txBody>
      </p:sp>
      <p:sp>
        <p:nvSpPr>
          <p:cNvPr id="4" name="Tekstvak 3">
            <a:extLst>
              <a:ext uri="{FF2B5EF4-FFF2-40B4-BE49-F238E27FC236}">
                <a16:creationId xmlns:a16="http://schemas.microsoft.com/office/drawing/2014/main" id="{F2F8A138-8646-4041-8A6D-387A584B2168}"/>
              </a:ext>
            </a:extLst>
          </p:cNvPr>
          <p:cNvSpPr txBox="1"/>
          <p:nvPr/>
        </p:nvSpPr>
        <p:spPr>
          <a:xfrm>
            <a:off x="88084" y="1412776"/>
            <a:ext cx="8967831" cy="5078313"/>
          </a:xfrm>
          <a:prstGeom prst="rect">
            <a:avLst/>
          </a:prstGeom>
          <a:noFill/>
        </p:spPr>
        <p:txBody>
          <a:bodyPr wrap="square" rtlCol="0">
            <a:spAutoFit/>
          </a:bodyPr>
          <a:lstStyle/>
          <a:p>
            <a:pPr marL="285750" indent="-285750" defTabSz="457200" fontAlgn="auto">
              <a:spcBef>
                <a:spcPts val="0"/>
              </a:spcBef>
              <a:spcAft>
                <a:spcPts val="0"/>
              </a:spcAft>
              <a:buClr>
                <a:srgbClr val="C00000"/>
              </a:buClr>
              <a:buFont typeface="Wingdings" panose="05000000000000000000" pitchFamily="2" charset="2"/>
              <a:buChar char="§"/>
            </a:pPr>
            <a:r>
              <a:rPr lang="nl-NL" sz="1800" dirty="0">
                <a:solidFill>
                  <a:prstClr val="black">
                    <a:lumMod val="65000"/>
                    <a:lumOff val="35000"/>
                  </a:prstClr>
                </a:solidFill>
                <a:latin typeface="Calibri"/>
                <a:cs typeface="+mn-cs"/>
              </a:rPr>
              <a:t>Voor huurders die op kantoor langskomen om te boeken gelden uiteraard dezelfde regels (generiek voor alle externen die op kantoor komen)</a:t>
            </a:r>
          </a:p>
          <a:p>
            <a:pPr marL="285750" indent="-285750" defTabSz="457200" fontAlgn="auto">
              <a:spcBef>
                <a:spcPts val="0"/>
              </a:spcBef>
              <a:spcAft>
                <a:spcPts val="0"/>
              </a:spcAft>
              <a:buClr>
                <a:srgbClr val="C00000"/>
              </a:buClr>
              <a:buFont typeface="Wingdings" panose="05000000000000000000" pitchFamily="2" charset="2"/>
              <a:buChar char="§"/>
            </a:pPr>
            <a:endParaRPr lang="nl-NL" sz="1800" dirty="0">
              <a:solidFill>
                <a:prstClr val="black">
                  <a:lumMod val="65000"/>
                  <a:lumOff val="35000"/>
                </a:prstClr>
              </a:solidFill>
              <a:latin typeface="Calibri"/>
              <a:cs typeface="+mn-cs"/>
            </a:endParaRPr>
          </a:p>
          <a:p>
            <a:pPr marL="285750" indent="-285750" defTabSz="457200" fontAlgn="auto">
              <a:spcBef>
                <a:spcPts val="0"/>
              </a:spcBef>
              <a:spcAft>
                <a:spcPts val="0"/>
              </a:spcAft>
              <a:buClr>
                <a:srgbClr val="C00000"/>
              </a:buClr>
              <a:buFont typeface="Wingdings" panose="05000000000000000000" pitchFamily="2" charset="2"/>
              <a:buChar char="§"/>
            </a:pPr>
            <a:r>
              <a:rPr lang="nl-NL" sz="1800" dirty="0">
                <a:solidFill>
                  <a:prstClr val="black">
                    <a:lumMod val="65000"/>
                    <a:lumOff val="35000"/>
                  </a:prstClr>
                </a:solidFill>
                <a:latin typeface="Calibri"/>
                <a:cs typeface="+mn-cs"/>
              </a:rPr>
              <a:t>Beperk het aantal bezoeken: stel eerder voor om te boeken aan de hand van de foto’s op de website. </a:t>
            </a:r>
            <a:r>
              <a:rPr lang="nl-NL" sz="1800" i="1" dirty="0">
                <a:solidFill>
                  <a:prstClr val="black">
                    <a:lumMod val="65000"/>
                    <a:lumOff val="35000"/>
                  </a:prstClr>
                </a:solidFill>
                <a:latin typeface="Calibri"/>
                <a:cs typeface="+mn-cs"/>
              </a:rPr>
              <a:t>Probeer alle mogelijke alternatieven uit te putten alvorens ter plaatse te gaan in de vakantiewoning met potentiële huurders – Algemene regels inzake </a:t>
            </a:r>
            <a:r>
              <a:rPr lang="nl-NL" sz="1800" i="1" dirty="0" err="1">
                <a:solidFill>
                  <a:prstClr val="black">
                    <a:lumMod val="65000"/>
                    <a:lumOff val="35000"/>
                  </a:prstClr>
                </a:solidFill>
                <a:latin typeface="Calibri"/>
                <a:cs typeface="+mn-cs"/>
              </a:rPr>
              <a:t>plaatsbezoeken</a:t>
            </a:r>
            <a:r>
              <a:rPr lang="nl-NL" sz="1800" i="1" dirty="0">
                <a:solidFill>
                  <a:prstClr val="black">
                    <a:lumMod val="65000"/>
                    <a:lumOff val="35000"/>
                  </a:prstClr>
                </a:solidFill>
                <a:latin typeface="Calibri"/>
                <a:cs typeface="+mn-cs"/>
              </a:rPr>
              <a:t> (bemiddeling) gelden</a:t>
            </a:r>
          </a:p>
          <a:p>
            <a:pPr marL="285750" indent="-285750" defTabSz="457200" fontAlgn="auto">
              <a:spcBef>
                <a:spcPts val="0"/>
              </a:spcBef>
              <a:spcAft>
                <a:spcPts val="0"/>
              </a:spcAft>
              <a:buClr>
                <a:srgbClr val="C00000"/>
              </a:buClr>
              <a:buFont typeface="Wingdings" panose="05000000000000000000" pitchFamily="2" charset="2"/>
              <a:buChar char="§"/>
            </a:pPr>
            <a:endParaRPr lang="nl-NL" sz="1800" dirty="0">
              <a:solidFill>
                <a:prstClr val="black">
                  <a:lumMod val="65000"/>
                  <a:lumOff val="35000"/>
                </a:prstClr>
              </a:solidFill>
              <a:latin typeface="Calibri"/>
              <a:cs typeface="+mn-cs"/>
            </a:endParaRPr>
          </a:p>
          <a:p>
            <a:pPr marL="285750" indent="-285750" defTabSz="457200" fontAlgn="auto">
              <a:spcBef>
                <a:spcPts val="0"/>
              </a:spcBef>
              <a:spcAft>
                <a:spcPts val="0"/>
              </a:spcAft>
              <a:buClr>
                <a:srgbClr val="C00000"/>
              </a:buClr>
              <a:buFont typeface="Wingdings" panose="05000000000000000000" pitchFamily="2" charset="2"/>
              <a:buChar char="§"/>
            </a:pPr>
            <a:r>
              <a:rPr lang="nl-NL" sz="1800" dirty="0">
                <a:solidFill>
                  <a:prstClr val="black">
                    <a:lumMod val="65000"/>
                    <a:lumOff val="35000"/>
                  </a:prstClr>
                </a:solidFill>
                <a:latin typeface="Calibri"/>
                <a:cs typeface="+mn-cs"/>
              </a:rPr>
              <a:t>In geval van </a:t>
            </a:r>
            <a:r>
              <a:rPr lang="nl-NL" sz="1800" dirty="0" err="1">
                <a:solidFill>
                  <a:prstClr val="black">
                    <a:lumMod val="65000"/>
                    <a:lumOff val="35000"/>
                  </a:prstClr>
                </a:solidFill>
                <a:latin typeface="Calibri"/>
                <a:cs typeface="+mn-cs"/>
              </a:rPr>
              <a:t>plaatsbezoek</a:t>
            </a:r>
            <a:r>
              <a:rPr lang="nl-NL" sz="1800" dirty="0">
                <a:solidFill>
                  <a:prstClr val="black">
                    <a:lumMod val="65000"/>
                    <a:lumOff val="35000"/>
                  </a:prstClr>
                </a:solidFill>
                <a:latin typeface="Calibri"/>
                <a:cs typeface="+mn-cs"/>
              </a:rPr>
              <a:t>, beperk het aantal personen. Verder:</a:t>
            </a:r>
          </a:p>
          <a:p>
            <a:pPr marL="742950" lvl="1" indent="-285750" defTabSz="457200" fontAlgn="auto">
              <a:spcBef>
                <a:spcPts val="0"/>
              </a:spcBef>
              <a:spcAft>
                <a:spcPts val="0"/>
              </a:spcAft>
              <a:buClr>
                <a:srgbClr val="C00000"/>
              </a:buClr>
              <a:buFont typeface="Wingdings" panose="05000000000000000000" pitchFamily="2" charset="2"/>
              <a:buChar char="Ø"/>
            </a:pPr>
            <a:r>
              <a:rPr lang="nl-NL" sz="1800" dirty="0">
                <a:solidFill>
                  <a:prstClr val="black">
                    <a:lumMod val="65000"/>
                    <a:lumOff val="35000"/>
                  </a:prstClr>
                </a:solidFill>
                <a:latin typeface="Calibri"/>
                <a:cs typeface="+mn-cs"/>
              </a:rPr>
              <a:t>Draag een mondmasker</a:t>
            </a:r>
          </a:p>
          <a:p>
            <a:pPr marL="742950" lvl="1" indent="-285750" defTabSz="457200" fontAlgn="auto">
              <a:spcBef>
                <a:spcPts val="0"/>
              </a:spcBef>
              <a:spcAft>
                <a:spcPts val="0"/>
              </a:spcAft>
              <a:buClr>
                <a:srgbClr val="C00000"/>
              </a:buClr>
              <a:buFont typeface="Wingdings" panose="05000000000000000000" pitchFamily="2" charset="2"/>
              <a:buChar char="Ø"/>
            </a:pPr>
            <a:r>
              <a:rPr lang="nl-NL" sz="1800" dirty="0">
                <a:solidFill>
                  <a:prstClr val="black">
                    <a:lumMod val="65000"/>
                    <a:lumOff val="35000"/>
                  </a:prstClr>
                </a:solidFill>
                <a:latin typeface="Calibri"/>
                <a:cs typeface="+mn-cs"/>
              </a:rPr>
              <a:t>Desinfecteer deurklinken en lichtschakelaars</a:t>
            </a:r>
          </a:p>
          <a:p>
            <a:pPr marL="742950" lvl="1" indent="-285750" defTabSz="457200" fontAlgn="auto">
              <a:spcBef>
                <a:spcPts val="0"/>
              </a:spcBef>
              <a:spcAft>
                <a:spcPts val="0"/>
              </a:spcAft>
              <a:buClr>
                <a:srgbClr val="C00000"/>
              </a:buClr>
              <a:buFont typeface="Wingdings" panose="05000000000000000000" pitchFamily="2" charset="2"/>
              <a:buChar char="Ø"/>
            </a:pPr>
            <a:r>
              <a:rPr lang="nl-NL" sz="1800" dirty="0">
                <a:solidFill>
                  <a:prstClr val="black">
                    <a:lumMod val="65000"/>
                    <a:lumOff val="35000"/>
                  </a:prstClr>
                </a:solidFill>
                <a:latin typeface="Calibri"/>
                <a:cs typeface="+mn-cs"/>
              </a:rPr>
              <a:t>Alleen de medewerkers openen de deuren en bedienen de lichtschakelaars</a:t>
            </a:r>
          </a:p>
          <a:p>
            <a:pPr marL="742950" lvl="1" indent="-285750" defTabSz="457200" fontAlgn="auto">
              <a:spcBef>
                <a:spcPts val="0"/>
              </a:spcBef>
              <a:spcAft>
                <a:spcPts val="0"/>
              </a:spcAft>
              <a:buClr>
                <a:srgbClr val="C00000"/>
              </a:buClr>
              <a:buFont typeface="Wingdings" panose="05000000000000000000" pitchFamily="2" charset="2"/>
              <a:buChar char="Ø"/>
            </a:pPr>
            <a:r>
              <a:rPr lang="nl-NL" sz="1800" dirty="0">
                <a:solidFill>
                  <a:prstClr val="black">
                    <a:lumMod val="65000"/>
                    <a:lumOff val="35000"/>
                  </a:prstClr>
                </a:solidFill>
                <a:latin typeface="Calibri"/>
                <a:cs typeface="+mn-cs"/>
              </a:rPr>
              <a:t>Bezoekers raken niets aan</a:t>
            </a:r>
          </a:p>
          <a:p>
            <a:pPr marL="742950" lvl="1" indent="-285750" defTabSz="457200" fontAlgn="auto">
              <a:spcBef>
                <a:spcPts val="0"/>
              </a:spcBef>
              <a:spcAft>
                <a:spcPts val="0"/>
              </a:spcAft>
              <a:buClr>
                <a:srgbClr val="C00000"/>
              </a:buClr>
              <a:buFont typeface="Wingdings" panose="05000000000000000000" pitchFamily="2" charset="2"/>
              <a:buChar char="Ø"/>
            </a:pPr>
            <a:r>
              <a:rPr lang="nl-NL" sz="1800" dirty="0">
                <a:solidFill>
                  <a:prstClr val="black">
                    <a:lumMod val="65000"/>
                    <a:lumOff val="35000"/>
                  </a:prstClr>
                </a:solidFill>
                <a:latin typeface="Calibri"/>
                <a:cs typeface="+mn-cs"/>
              </a:rPr>
              <a:t>Hou voldoende afstand en respecteer maximaal </a:t>
            </a:r>
            <a:r>
              <a:rPr lang="nl-NL" sz="1800" dirty="0" err="1">
                <a:solidFill>
                  <a:prstClr val="black">
                    <a:lumMod val="65000"/>
                    <a:lumOff val="35000"/>
                  </a:prstClr>
                </a:solidFill>
                <a:latin typeface="Calibri"/>
                <a:cs typeface="+mn-cs"/>
              </a:rPr>
              <a:t>social</a:t>
            </a:r>
            <a:r>
              <a:rPr lang="nl-NL" sz="1800" dirty="0">
                <a:solidFill>
                  <a:prstClr val="black">
                    <a:lumMod val="65000"/>
                    <a:lumOff val="35000"/>
                  </a:prstClr>
                </a:solidFill>
                <a:latin typeface="Calibri"/>
                <a:cs typeface="+mn-cs"/>
              </a:rPr>
              <a:t> </a:t>
            </a:r>
            <a:r>
              <a:rPr lang="nl-NL" sz="1800" dirty="0" err="1">
                <a:solidFill>
                  <a:prstClr val="black">
                    <a:lumMod val="65000"/>
                    <a:lumOff val="35000"/>
                  </a:prstClr>
                </a:solidFill>
                <a:latin typeface="Calibri"/>
                <a:cs typeface="+mn-cs"/>
              </a:rPr>
              <a:t>distancing</a:t>
            </a:r>
            <a:endParaRPr lang="nl-NL" sz="1800" dirty="0">
              <a:solidFill>
                <a:prstClr val="black">
                  <a:lumMod val="65000"/>
                  <a:lumOff val="35000"/>
                </a:prstClr>
              </a:solidFill>
              <a:latin typeface="Calibri"/>
              <a:cs typeface="+mn-cs"/>
            </a:endParaRPr>
          </a:p>
          <a:p>
            <a:pPr marL="742950" lvl="1" indent="-285750" defTabSz="457200" fontAlgn="auto">
              <a:spcBef>
                <a:spcPts val="0"/>
              </a:spcBef>
              <a:spcAft>
                <a:spcPts val="0"/>
              </a:spcAft>
              <a:buClr>
                <a:srgbClr val="C00000"/>
              </a:buClr>
              <a:buFont typeface="Wingdings" panose="05000000000000000000" pitchFamily="2" charset="2"/>
              <a:buChar char="Ø"/>
            </a:pPr>
            <a:r>
              <a:rPr lang="nl-NL" sz="1800" dirty="0">
                <a:solidFill>
                  <a:prstClr val="black">
                    <a:lumMod val="65000"/>
                    <a:lumOff val="35000"/>
                  </a:prstClr>
                </a:solidFill>
                <a:latin typeface="Calibri"/>
                <a:cs typeface="+mn-cs"/>
              </a:rPr>
              <a:t>Voorzie de nodige voorzieningen voor handhygiëne</a:t>
            </a:r>
          </a:p>
          <a:p>
            <a:pPr marL="285750" indent="-285750" defTabSz="457200" fontAlgn="auto">
              <a:spcBef>
                <a:spcPts val="0"/>
              </a:spcBef>
              <a:spcAft>
                <a:spcPts val="0"/>
              </a:spcAft>
              <a:buClr>
                <a:srgbClr val="C00000"/>
              </a:buClr>
              <a:buFont typeface="Wingdings" panose="05000000000000000000" pitchFamily="2" charset="2"/>
              <a:buChar char="§"/>
            </a:pPr>
            <a:endParaRPr lang="nl-NL" sz="1800" dirty="0">
              <a:solidFill>
                <a:prstClr val="black">
                  <a:lumMod val="65000"/>
                  <a:lumOff val="35000"/>
                </a:prstClr>
              </a:solidFill>
              <a:latin typeface="Calibri"/>
              <a:cs typeface="+mn-cs"/>
            </a:endParaRPr>
          </a:p>
          <a:p>
            <a:pPr marL="285750" indent="-285750" defTabSz="457200" fontAlgn="auto">
              <a:spcBef>
                <a:spcPts val="0"/>
              </a:spcBef>
              <a:spcAft>
                <a:spcPts val="0"/>
              </a:spcAft>
              <a:buClr>
                <a:srgbClr val="C00000"/>
              </a:buClr>
              <a:buFont typeface="Wingdings" panose="05000000000000000000" pitchFamily="2" charset="2"/>
              <a:buChar char="§"/>
            </a:pPr>
            <a:r>
              <a:rPr lang="nl-NL" sz="1800" dirty="0">
                <a:solidFill>
                  <a:prstClr val="black">
                    <a:lumMod val="65000"/>
                    <a:lumOff val="35000"/>
                  </a:prstClr>
                </a:solidFill>
                <a:latin typeface="Calibri"/>
                <a:cs typeface="+mn-cs"/>
              </a:rPr>
              <a:t>Communiceer duidelijk dat er </a:t>
            </a:r>
            <a:r>
              <a:rPr lang="nl-NL" sz="1800" u="sng" dirty="0">
                <a:solidFill>
                  <a:prstClr val="black">
                    <a:lumMod val="65000"/>
                    <a:lumOff val="35000"/>
                  </a:prstClr>
                </a:solidFill>
                <a:latin typeface="Calibri"/>
                <a:cs typeface="+mn-cs"/>
              </a:rPr>
              <a:t>zeker geen</a:t>
            </a:r>
            <a:r>
              <a:rPr lang="nl-NL" sz="1800" dirty="0">
                <a:solidFill>
                  <a:prstClr val="black">
                    <a:lumMod val="65000"/>
                    <a:lumOff val="35000"/>
                  </a:prstClr>
                </a:solidFill>
                <a:latin typeface="Calibri"/>
                <a:cs typeface="+mn-cs"/>
              </a:rPr>
              <a:t> bezoeken met potentiële huurders kunnen doorgaan indien er vakantiegangers aanwezig zijn in de vakantiewoning</a:t>
            </a:r>
          </a:p>
        </p:txBody>
      </p:sp>
    </p:spTree>
    <p:extLst>
      <p:ext uri="{BB962C8B-B14F-4D97-AF65-F5344CB8AC3E}">
        <p14:creationId xmlns:p14="http://schemas.microsoft.com/office/powerpoint/2010/main" val="38839168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p:cNvSpPr>
            <a:spLocks noGrp="1"/>
          </p:cNvSpPr>
          <p:nvPr>
            <p:ph type="title"/>
          </p:nvPr>
        </p:nvSpPr>
        <p:spPr/>
        <p:txBody>
          <a:bodyPr/>
          <a:lstStyle/>
          <a:p>
            <a:pPr algn="ctr"/>
            <a:r>
              <a:rPr lang="nl-BE" altLang="nl-BE" dirty="0"/>
              <a:t>Richtlijnen voor boekingen via de website</a:t>
            </a:r>
          </a:p>
        </p:txBody>
      </p:sp>
      <p:sp>
        <p:nvSpPr>
          <p:cNvPr id="5" name="Tekstvak 4">
            <a:extLst>
              <a:ext uri="{FF2B5EF4-FFF2-40B4-BE49-F238E27FC236}">
                <a16:creationId xmlns:a16="http://schemas.microsoft.com/office/drawing/2014/main" id="{E3EFBA4A-3512-4C7F-BCF9-E9609DEBEF9E}"/>
              </a:ext>
            </a:extLst>
          </p:cNvPr>
          <p:cNvSpPr txBox="1"/>
          <p:nvPr/>
        </p:nvSpPr>
        <p:spPr>
          <a:xfrm>
            <a:off x="88084" y="1556792"/>
            <a:ext cx="8967831" cy="5078313"/>
          </a:xfrm>
          <a:prstGeom prst="rect">
            <a:avLst/>
          </a:prstGeom>
          <a:noFill/>
        </p:spPr>
        <p:txBody>
          <a:bodyPr wrap="square" rtlCol="0">
            <a:spAutoFit/>
          </a:bodyPr>
          <a:lstStyle/>
          <a:p>
            <a:pPr marL="285750" indent="-285750" defTabSz="457200" fontAlgn="auto">
              <a:spcBef>
                <a:spcPts val="0"/>
              </a:spcBef>
              <a:spcAft>
                <a:spcPts val="0"/>
              </a:spcAft>
              <a:buClr>
                <a:srgbClr val="C00000"/>
              </a:buClr>
              <a:buFont typeface="Wingdings" panose="05000000000000000000" pitchFamily="2" charset="2"/>
              <a:buChar char="§"/>
            </a:pPr>
            <a:r>
              <a:rPr lang="nl-NL" sz="1800" dirty="0">
                <a:solidFill>
                  <a:prstClr val="black">
                    <a:lumMod val="65000"/>
                    <a:lumOff val="35000"/>
                  </a:prstClr>
                </a:solidFill>
                <a:latin typeface="Calibri"/>
                <a:cs typeface="+mn-cs"/>
              </a:rPr>
              <a:t>Voorzie op de website de nodige duiding richting de toerist over de genomen voorzorgsmaatregelen en geef daarbij aan dat dit sectorprotocol nageleefd wordt. </a:t>
            </a:r>
          </a:p>
          <a:p>
            <a:pPr defTabSz="457200" fontAlgn="auto">
              <a:spcBef>
                <a:spcPts val="0"/>
              </a:spcBef>
              <a:spcAft>
                <a:spcPts val="0"/>
              </a:spcAft>
              <a:buClr>
                <a:srgbClr val="C00000"/>
              </a:buClr>
            </a:pPr>
            <a:r>
              <a:rPr lang="nl-NL" sz="1800" dirty="0">
                <a:solidFill>
                  <a:prstClr val="black">
                    <a:lumMod val="65000"/>
                    <a:lumOff val="35000"/>
                  </a:prstClr>
                </a:solidFill>
                <a:latin typeface="Calibri"/>
                <a:cs typeface="+mn-cs"/>
              </a:rPr>
              <a:t>	</a:t>
            </a:r>
            <a:r>
              <a:rPr lang="nl-NL" sz="1800" i="1" dirty="0">
                <a:solidFill>
                  <a:prstClr val="black">
                    <a:lumMod val="65000"/>
                    <a:lumOff val="35000"/>
                  </a:prstClr>
                </a:solidFill>
                <a:latin typeface="Calibri"/>
                <a:cs typeface="+mn-cs"/>
              </a:rPr>
              <a:t>-&gt; Bekijk dit niet als een nodeloos formalisme maar als een belangrijke geruststelling 		richting de toerist dat er veiligheidsmaatregelen genomen worden en dit op basis 			van officiële richtlijnen</a:t>
            </a:r>
          </a:p>
          <a:p>
            <a:pPr marL="285750" indent="-285750" defTabSz="457200" fontAlgn="auto">
              <a:spcBef>
                <a:spcPts val="0"/>
              </a:spcBef>
              <a:spcAft>
                <a:spcPts val="0"/>
              </a:spcAft>
              <a:buClr>
                <a:srgbClr val="C00000"/>
              </a:buClr>
              <a:buFont typeface="Wingdings" panose="05000000000000000000" pitchFamily="2" charset="2"/>
              <a:buChar char="§"/>
            </a:pPr>
            <a:endParaRPr lang="nl-NL" sz="1800" dirty="0">
              <a:solidFill>
                <a:prstClr val="black">
                  <a:lumMod val="65000"/>
                  <a:lumOff val="35000"/>
                </a:prstClr>
              </a:solidFill>
              <a:latin typeface="Calibri"/>
              <a:cs typeface="+mn-cs"/>
            </a:endParaRPr>
          </a:p>
          <a:p>
            <a:pPr marL="285750" indent="-285750" defTabSz="457200" fontAlgn="auto">
              <a:spcBef>
                <a:spcPts val="0"/>
              </a:spcBef>
              <a:spcAft>
                <a:spcPts val="0"/>
              </a:spcAft>
              <a:buClr>
                <a:srgbClr val="C00000"/>
              </a:buClr>
              <a:buFont typeface="Wingdings" panose="05000000000000000000" pitchFamily="2" charset="2"/>
              <a:buChar char="§"/>
            </a:pPr>
            <a:r>
              <a:rPr lang="nl-NL" sz="1800" dirty="0">
                <a:solidFill>
                  <a:prstClr val="black">
                    <a:lumMod val="65000"/>
                    <a:lumOff val="35000"/>
                  </a:prstClr>
                </a:solidFill>
                <a:latin typeface="Calibri"/>
                <a:cs typeface="+mn-cs"/>
              </a:rPr>
              <a:t>Bezorg bij de bevestigingsmail van een boeking een digitale brochure over de voorzorgsmaatregelen en wijs op de overheidsrichtlijnen betreffende verplaatsingen, zodat de toerist weet hoe hij/zij op een veilige en verantwoorde wijze de verplaatsing kan maken</a:t>
            </a:r>
          </a:p>
          <a:p>
            <a:pPr defTabSz="457200" fontAlgn="auto">
              <a:spcBef>
                <a:spcPts val="0"/>
              </a:spcBef>
              <a:spcAft>
                <a:spcPts val="0"/>
              </a:spcAft>
              <a:buClr>
                <a:srgbClr val="C00000"/>
              </a:buClr>
            </a:pPr>
            <a:r>
              <a:rPr lang="nl-NL" sz="1800" dirty="0">
                <a:solidFill>
                  <a:prstClr val="black">
                    <a:lumMod val="65000"/>
                    <a:lumOff val="35000"/>
                  </a:prstClr>
                </a:solidFill>
                <a:latin typeface="Calibri"/>
                <a:cs typeface="+mn-cs"/>
              </a:rPr>
              <a:t>	</a:t>
            </a:r>
            <a:r>
              <a:rPr lang="nl-NL" sz="1800" i="1" dirty="0">
                <a:solidFill>
                  <a:prstClr val="black">
                    <a:lumMod val="65000"/>
                    <a:lumOff val="35000"/>
                  </a:prstClr>
                </a:solidFill>
                <a:latin typeface="Calibri"/>
                <a:cs typeface="+mn-cs"/>
              </a:rPr>
              <a:t>-&gt; Onderschat in deze het belang niet van lokale richtlijnen. De kans is zeer reëel dat er 	door de burgemeester nog specifieke regels afgekondigd worden of bepaald 	communicatiemateriaal richting toeristen wordt ontwikkeld. Probeer in nauw contact te 	staan met de gemeente om de toerist goed te kunnen informeren (kan zo concreet zijn 	als het uitreiken van strandpassen…). Wat als de burgemeester aan zieke huurders beveelt 	om huiswaarts te keren?</a:t>
            </a:r>
          </a:p>
          <a:p>
            <a:pPr marL="285750" indent="-285750" defTabSz="457200" fontAlgn="auto">
              <a:spcBef>
                <a:spcPts val="0"/>
              </a:spcBef>
              <a:spcAft>
                <a:spcPts val="0"/>
              </a:spcAft>
              <a:buClr>
                <a:srgbClr val="C00000"/>
              </a:buClr>
              <a:buFont typeface="Wingdings" panose="05000000000000000000" pitchFamily="2" charset="2"/>
              <a:buChar char="§"/>
            </a:pPr>
            <a:endParaRPr lang="nl-NL" sz="1800" dirty="0">
              <a:solidFill>
                <a:prstClr val="black">
                  <a:lumMod val="65000"/>
                  <a:lumOff val="35000"/>
                </a:prstClr>
              </a:solidFill>
              <a:latin typeface="Calibri"/>
              <a:cs typeface="+mn-cs"/>
            </a:endParaRPr>
          </a:p>
          <a:p>
            <a:pPr marL="285750" indent="-285750" defTabSz="457200" fontAlgn="auto">
              <a:spcBef>
                <a:spcPts val="0"/>
              </a:spcBef>
              <a:spcAft>
                <a:spcPts val="0"/>
              </a:spcAft>
              <a:buClr>
                <a:srgbClr val="C00000"/>
              </a:buClr>
              <a:buFont typeface="Wingdings" panose="05000000000000000000" pitchFamily="2" charset="2"/>
              <a:buChar char="§"/>
            </a:pPr>
            <a:r>
              <a:rPr lang="nl-NL" sz="1800" dirty="0">
                <a:solidFill>
                  <a:prstClr val="black">
                    <a:lumMod val="65000"/>
                    <a:lumOff val="35000"/>
                  </a:prstClr>
                </a:solidFill>
                <a:latin typeface="Calibri"/>
                <a:cs typeface="+mn-cs"/>
              </a:rPr>
              <a:t>Bevestigingen van reservaties, afrekeningen van waarborg/verbruik, en alle andere communicaties met de huurders gebeuren zo veel mogelijk via digitale weg</a:t>
            </a:r>
            <a:endParaRPr lang="nl-BE" sz="1800" dirty="0">
              <a:solidFill>
                <a:prstClr val="black">
                  <a:lumMod val="65000"/>
                  <a:lumOff val="35000"/>
                </a:prstClr>
              </a:solidFill>
              <a:latin typeface="Calibri"/>
              <a:cs typeface="+mn-cs"/>
            </a:endParaRPr>
          </a:p>
        </p:txBody>
      </p:sp>
    </p:spTree>
    <p:extLst>
      <p:ext uri="{BB962C8B-B14F-4D97-AF65-F5344CB8AC3E}">
        <p14:creationId xmlns:p14="http://schemas.microsoft.com/office/powerpoint/2010/main" val="42234840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p:cNvSpPr>
            <a:spLocks noGrp="1"/>
          </p:cNvSpPr>
          <p:nvPr>
            <p:ph type="title"/>
          </p:nvPr>
        </p:nvSpPr>
        <p:spPr/>
        <p:txBody>
          <a:bodyPr/>
          <a:lstStyle/>
          <a:p>
            <a:pPr algn="ctr"/>
            <a:r>
              <a:rPr lang="nl-BE" altLang="nl-BE" dirty="0"/>
              <a:t>Richtlijnen voor aankomende/vertrekkende toeristen</a:t>
            </a:r>
          </a:p>
        </p:txBody>
      </p:sp>
      <p:sp>
        <p:nvSpPr>
          <p:cNvPr id="4" name="Tekstvak 3">
            <a:extLst>
              <a:ext uri="{FF2B5EF4-FFF2-40B4-BE49-F238E27FC236}">
                <a16:creationId xmlns:a16="http://schemas.microsoft.com/office/drawing/2014/main" id="{7B38C7D5-8D2B-4F3F-944A-EED1F5C45B24}"/>
              </a:ext>
            </a:extLst>
          </p:cNvPr>
          <p:cNvSpPr txBox="1"/>
          <p:nvPr/>
        </p:nvSpPr>
        <p:spPr>
          <a:xfrm>
            <a:off x="88084" y="1484784"/>
            <a:ext cx="8967831" cy="4801314"/>
          </a:xfrm>
          <a:prstGeom prst="rect">
            <a:avLst/>
          </a:prstGeom>
          <a:noFill/>
        </p:spPr>
        <p:txBody>
          <a:bodyPr wrap="square" rtlCol="0">
            <a:spAutoFit/>
          </a:bodyPr>
          <a:lstStyle/>
          <a:p>
            <a:pPr marL="285750" indent="-285750" defTabSz="457200" fontAlgn="auto">
              <a:spcBef>
                <a:spcPts val="0"/>
              </a:spcBef>
              <a:spcAft>
                <a:spcPts val="0"/>
              </a:spcAft>
              <a:buClr>
                <a:srgbClr val="C00000"/>
              </a:buClr>
              <a:buFont typeface="Wingdings" panose="05000000000000000000" pitchFamily="2" charset="2"/>
              <a:buChar char="§"/>
            </a:pPr>
            <a:r>
              <a:rPr lang="nl-NL" sz="1800" dirty="0">
                <a:solidFill>
                  <a:prstClr val="black">
                    <a:lumMod val="65000"/>
                    <a:lumOff val="35000"/>
                  </a:prstClr>
                </a:solidFill>
                <a:latin typeface="Calibri"/>
                <a:cs typeface="+mn-cs"/>
              </a:rPr>
              <a:t>Beperk het aantal huurders/klanten in uw kantoor, in functie van de oppervlakte en de circulatiemogelijkheden. Vraag dat huurders alleen (één persoon) het kantoor binnen komen bij ophalen sleutels, melden van problemen, …</a:t>
            </a:r>
          </a:p>
          <a:p>
            <a:pPr lvl="1" defTabSz="457200" fontAlgn="auto">
              <a:spcBef>
                <a:spcPts val="0"/>
              </a:spcBef>
              <a:spcAft>
                <a:spcPts val="0"/>
              </a:spcAft>
              <a:buClr>
                <a:srgbClr val="C00000"/>
              </a:buClr>
            </a:pPr>
            <a:r>
              <a:rPr lang="nl-NL" sz="1800" i="1" dirty="0">
                <a:solidFill>
                  <a:prstClr val="black">
                    <a:lumMod val="65000"/>
                    <a:lumOff val="35000"/>
                  </a:prstClr>
                </a:solidFill>
                <a:latin typeface="Calibri"/>
                <a:cs typeface="+mn-cs"/>
              </a:rPr>
              <a:t>-&gt; </a:t>
            </a:r>
            <a:r>
              <a:rPr lang="nl-NL" sz="1800" i="1" dirty="0" err="1">
                <a:solidFill>
                  <a:prstClr val="black">
                    <a:lumMod val="65000"/>
                    <a:lumOff val="35000"/>
                  </a:prstClr>
                </a:solidFill>
                <a:latin typeface="Calibri"/>
                <a:cs typeface="+mn-cs"/>
              </a:rPr>
              <a:t>Cfr</a:t>
            </a:r>
            <a:r>
              <a:rPr lang="nl-NL" sz="1800" i="1" dirty="0">
                <a:solidFill>
                  <a:prstClr val="black">
                    <a:lumMod val="65000"/>
                    <a:lumOff val="35000"/>
                  </a:prstClr>
                </a:solidFill>
                <a:latin typeface="Calibri"/>
                <a:cs typeface="+mn-cs"/>
              </a:rPr>
              <a:t>. regels inzake 1 persoon per 10m² + 30’</a:t>
            </a:r>
          </a:p>
          <a:p>
            <a:pPr lvl="1" defTabSz="457200" fontAlgn="auto">
              <a:spcBef>
                <a:spcPts val="0"/>
              </a:spcBef>
              <a:spcAft>
                <a:spcPts val="0"/>
              </a:spcAft>
              <a:buClr>
                <a:srgbClr val="C00000"/>
              </a:buClr>
            </a:pPr>
            <a:endParaRPr lang="nl-NL" sz="1800" dirty="0">
              <a:solidFill>
                <a:prstClr val="black">
                  <a:lumMod val="65000"/>
                  <a:lumOff val="35000"/>
                </a:prstClr>
              </a:solidFill>
              <a:latin typeface="Calibri"/>
              <a:cs typeface="+mn-cs"/>
            </a:endParaRPr>
          </a:p>
          <a:p>
            <a:pPr marL="285750" indent="-285750" defTabSz="457200" fontAlgn="auto">
              <a:spcBef>
                <a:spcPts val="0"/>
              </a:spcBef>
              <a:spcAft>
                <a:spcPts val="0"/>
              </a:spcAft>
              <a:buClr>
                <a:srgbClr val="C00000"/>
              </a:buClr>
              <a:buFont typeface="Wingdings" panose="05000000000000000000" pitchFamily="2" charset="2"/>
              <a:buChar char="§"/>
            </a:pPr>
            <a:r>
              <a:rPr lang="nl-NL" sz="1800" dirty="0">
                <a:solidFill>
                  <a:prstClr val="black">
                    <a:lumMod val="65000"/>
                    <a:lumOff val="35000"/>
                  </a:prstClr>
                </a:solidFill>
                <a:latin typeface="Calibri"/>
                <a:cs typeface="+mn-cs"/>
              </a:rPr>
              <a:t>Afficheer de regels die van toepassing zijn waar zij binnenkomen, en deel ze indien mogelijk vooraf mee; de toeristen moeten steeds de instructies van het kantoor volgen</a:t>
            </a:r>
          </a:p>
          <a:p>
            <a:pPr marL="285750" indent="-285750" defTabSz="457200" fontAlgn="auto">
              <a:spcBef>
                <a:spcPts val="0"/>
              </a:spcBef>
              <a:spcAft>
                <a:spcPts val="0"/>
              </a:spcAft>
              <a:buClr>
                <a:srgbClr val="C00000"/>
              </a:buClr>
              <a:buFont typeface="Wingdings" panose="05000000000000000000" pitchFamily="2" charset="2"/>
              <a:buChar char="§"/>
            </a:pPr>
            <a:endParaRPr lang="nl-NL" sz="1800" dirty="0">
              <a:solidFill>
                <a:prstClr val="black">
                  <a:lumMod val="65000"/>
                  <a:lumOff val="35000"/>
                </a:prstClr>
              </a:solidFill>
              <a:latin typeface="Calibri"/>
              <a:cs typeface="+mn-cs"/>
            </a:endParaRPr>
          </a:p>
          <a:p>
            <a:pPr marL="285750" indent="-285750" defTabSz="457200" fontAlgn="auto">
              <a:spcBef>
                <a:spcPts val="0"/>
              </a:spcBef>
              <a:spcAft>
                <a:spcPts val="0"/>
              </a:spcAft>
              <a:buClr>
                <a:srgbClr val="C00000"/>
              </a:buClr>
              <a:buFont typeface="Wingdings" panose="05000000000000000000" pitchFamily="2" charset="2"/>
              <a:buChar char="§"/>
            </a:pPr>
            <a:r>
              <a:rPr lang="nl-NL" sz="1800" dirty="0">
                <a:solidFill>
                  <a:prstClr val="black">
                    <a:lumMod val="65000"/>
                    <a:lumOff val="35000"/>
                  </a:prstClr>
                </a:solidFill>
                <a:latin typeface="Calibri"/>
                <a:cs typeface="+mn-cs"/>
              </a:rPr>
              <a:t>Reorganiseer de inrichting van de onthaalruimte/balie, bv. door beschermingsmiddelen aan de receptie (wanden en hoestschermen), teleonthaal, mogelijkheid voor bezoekers om handen te ontsmetten door ter beschikking stellen van geschikte handgels, een plaats te voorzien waar sleutels contactloos kunnen worden gedeponeerd, …</a:t>
            </a:r>
          </a:p>
          <a:p>
            <a:pPr marL="285750" indent="-285750" defTabSz="457200" fontAlgn="auto">
              <a:spcBef>
                <a:spcPts val="0"/>
              </a:spcBef>
              <a:spcAft>
                <a:spcPts val="0"/>
              </a:spcAft>
              <a:buClr>
                <a:srgbClr val="C00000"/>
              </a:buClr>
              <a:buFont typeface="Wingdings" panose="05000000000000000000" pitchFamily="2" charset="2"/>
              <a:buChar char="§"/>
            </a:pPr>
            <a:endParaRPr lang="nl-NL" sz="1800" dirty="0">
              <a:solidFill>
                <a:prstClr val="black">
                  <a:lumMod val="65000"/>
                  <a:lumOff val="35000"/>
                </a:prstClr>
              </a:solidFill>
              <a:latin typeface="Calibri"/>
              <a:cs typeface="+mn-cs"/>
            </a:endParaRPr>
          </a:p>
          <a:p>
            <a:pPr marL="285750" indent="-285750" defTabSz="457200" fontAlgn="auto">
              <a:spcBef>
                <a:spcPts val="0"/>
              </a:spcBef>
              <a:spcAft>
                <a:spcPts val="0"/>
              </a:spcAft>
              <a:buClr>
                <a:srgbClr val="C00000"/>
              </a:buClr>
              <a:buFont typeface="Wingdings" panose="05000000000000000000" pitchFamily="2" charset="2"/>
              <a:buChar char="§"/>
            </a:pPr>
            <a:r>
              <a:rPr lang="nl-NL" sz="1800" dirty="0">
                <a:solidFill>
                  <a:prstClr val="black">
                    <a:lumMod val="65000"/>
                    <a:lumOff val="35000"/>
                  </a:prstClr>
                </a:solidFill>
                <a:latin typeface="Calibri"/>
                <a:cs typeface="+mn-cs"/>
              </a:rPr>
              <a:t>Betalingen gebeuren elektronisch, vermijd cash</a:t>
            </a:r>
          </a:p>
          <a:p>
            <a:pPr marL="285750" indent="-285750" defTabSz="457200" fontAlgn="auto">
              <a:spcBef>
                <a:spcPts val="0"/>
              </a:spcBef>
              <a:spcAft>
                <a:spcPts val="0"/>
              </a:spcAft>
              <a:buClr>
                <a:srgbClr val="C00000"/>
              </a:buClr>
              <a:buFont typeface="Wingdings" panose="05000000000000000000" pitchFamily="2" charset="2"/>
              <a:buChar char="§"/>
            </a:pPr>
            <a:endParaRPr lang="nl-NL" sz="1800" dirty="0">
              <a:solidFill>
                <a:prstClr val="black">
                  <a:lumMod val="65000"/>
                  <a:lumOff val="35000"/>
                </a:prstClr>
              </a:solidFill>
              <a:latin typeface="Calibri"/>
              <a:cs typeface="+mn-cs"/>
            </a:endParaRPr>
          </a:p>
          <a:p>
            <a:pPr marL="285750" indent="-285750" defTabSz="457200" fontAlgn="auto">
              <a:spcBef>
                <a:spcPts val="0"/>
              </a:spcBef>
              <a:spcAft>
                <a:spcPts val="0"/>
              </a:spcAft>
              <a:buClr>
                <a:srgbClr val="C00000"/>
              </a:buClr>
              <a:buFont typeface="Wingdings" panose="05000000000000000000" pitchFamily="2" charset="2"/>
              <a:buChar char="§"/>
            </a:pPr>
            <a:r>
              <a:rPr lang="nl-NL" sz="1800" dirty="0">
                <a:solidFill>
                  <a:prstClr val="black">
                    <a:lumMod val="65000"/>
                    <a:lumOff val="35000"/>
                  </a:prstClr>
                </a:solidFill>
                <a:latin typeface="Calibri"/>
                <a:cs typeface="+mn-cs"/>
              </a:rPr>
              <a:t>Opname van tellers voorafgaand en aansluitend op de verhuurde periode gebeuren door de medewerker van het verhuurkantoor. Zo nodig wordt hiervan een foto gemaakt</a:t>
            </a:r>
          </a:p>
        </p:txBody>
      </p:sp>
    </p:spTree>
    <p:extLst>
      <p:ext uri="{BB962C8B-B14F-4D97-AF65-F5344CB8AC3E}">
        <p14:creationId xmlns:p14="http://schemas.microsoft.com/office/powerpoint/2010/main" val="2927140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ctrTitle" idx="4294967295"/>
          </p:nvPr>
        </p:nvSpPr>
        <p:spPr>
          <a:xfrm>
            <a:off x="685800" y="2130425"/>
            <a:ext cx="7772400" cy="1470025"/>
          </a:xfrm>
        </p:spPr>
        <p:txBody>
          <a:bodyPr/>
          <a:lstStyle/>
          <a:p>
            <a:pPr eaLnBrk="1" hangingPunct="1"/>
            <a:r>
              <a:rPr lang="nl-BE" altLang="nl-BE" dirty="0">
                <a:solidFill>
                  <a:srgbClr val="C00000"/>
                </a:solidFill>
              </a:rPr>
              <a:t>Over de </a:t>
            </a:r>
            <a:r>
              <a:rPr lang="nl-BE" altLang="nl-BE" dirty="0" err="1">
                <a:solidFill>
                  <a:srgbClr val="C00000"/>
                </a:solidFill>
              </a:rPr>
              <a:t>exitstrategie</a:t>
            </a:r>
            <a:endParaRPr lang="nl-BE" altLang="nl-BE" dirty="0">
              <a:solidFill>
                <a:srgbClr val="C00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p:cNvSpPr>
            <a:spLocks noGrp="1"/>
          </p:cNvSpPr>
          <p:nvPr>
            <p:ph type="title"/>
          </p:nvPr>
        </p:nvSpPr>
        <p:spPr/>
        <p:txBody>
          <a:bodyPr/>
          <a:lstStyle/>
          <a:p>
            <a:pPr algn="ctr"/>
            <a:r>
              <a:rPr lang="nl-BE" altLang="nl-BE" dirty="0"/>
              <a:t>Interventies in het logies</a:t>
            </a:r>
          </a:p>
        </p:txBody>
      </p:sp>
      <p:sp>
        <p:nvSpPr>
          <p:cNvPr id="5" name="Tekstvak 4">
            <a:extLst>
              <a:ext uri="{FF2B5EF4-FFF2-40B4-BE49-F238E27FC236}">
                <a16:creationId xmlns:a16="http://schemas.microsoft.com/office/drawing/2014/main" id="{56B01621-7B6B-40F4-B54B-0F0FDE4419EF}"/>
              </a:ext>
            </a:extLst>
          </p:cNvPr>
          <p:cNvSpPr txBox="1"/>
          <p:nvPr/>
        </p:nvSpPr>
        <p:spPr>
          <a:xfrm>
            <a:off x="88084" y="1628800"/>
            <a:ext cx="8967831" cy="4247317"/>
          </a:xfrm>
          <a:prstGeom prst="rect">
            <a:avLst/>
          </a:prstGeom>
          <a:noFill/>
        </p:spPr>
        <p:txBody>
          <a:bodyPr wrap="square" rtlCol="0">
            <a:spAutoFit/>
          </a:bodyPr>
          <a:lstStyle/>
          <a:p>
            <a:pPr marL="285750" indent="-285750" defTabSz="457200" fontAlgn="auto">
              <a:spcBef>
                <a:spcPts val="0"/>
              </a:spcBef>
              <a:spcAft>
                <a:spcPts val="0"/>
              </a:spcAft>
              <a:buClr>
                <a:srgbClr val="C00000"/>
              </a:buClr>
              <a:buFont typeface="Wingdings" panose="05000000000000000000" pitchFamily="2" charset="2"/>
              <a:buChar char="§"/>
            </a:pPr>
            <a:r>
              <a:rPr lang="nl-NL" sz="1800" i="1" dirty="0">
                <a:solidFill>
                  <a:prstClr val="black">
                    <a:lumMod val="65000"/>
                    <a:lumOff val="35000"/>
                  </a:prstClr>
                </a:solidFill>
                <a:latin typeface="Calibri"/>
                <a:cs typeface="+mn-cs"/>
              </a:rPr>
              <a:t>Worden uiteraard best beperkt tot de strikt noodzakelijke, niet alleen ter bescherming van eigenaars/toeristen maar evenzeer van je medewerkers of externen</a:t>
            </a:r>
          </a:p>
          <a:p>
            <a:pPr marL="285750" indent="-285750" defTabSz="457200" fontAlgn="auto">
              <a:spcBef>
                <a:spcPts val="0"/>
              </a:spcBef>
              <a:spcAft>
                <a:spcPts val="0"/>
              </a:spcAft>
              <a:buClr>
                <a:srgbClr val="C00000"/>
              </a:buClr>
              <a:buFont typeface="Wingdings" panose="05000000000000000000" pitchFamily="2" charset="2"/>
              <a:buChar char="§"/>
            </a:pPr>
            <a:endParaRPr lang="nl-NL" sz="1800" dirty="0">
              <a:solidFill>
                <a:prstClr val="black">
                  <a:lumMod val="65000"/>
                  <a:lumOff val="35000"/>
                </a:prstClr>
              </a:solidFill>
              <a:latin typeface="Calibri"/>
              <a:cs typeface="+mn-cs"/>
            </a:endParaRPr>
          </a:p>
          <a:p>
            <a:pPr marL="285750" indent="-285750" defTabSz="457200" fontAlgn="auto">
              <a:spcBef>
                <a:spcPts val="0"/>
              </a:spcBef>
              <a:spcAft>
                <a:spcPts val="0"/>
              </a:spcAft>
              <a:buClr>
                <a:srgbClr val="C00000"/>
              </a:buClr>
              <a:buFont typeface="Wingdings" panose="05000000000000000000" pitchFamily="2" charset="2"/>
              <a:buChar char="§"/>
            </a:pPr>
            <a:r>
              <a:rPr lang="nl-NL" sz="1800" dirty="0">
                <a:solidFill>
                  <a:prstClr val="black">
                    <a:lumMod val="65000"/>
                    <a:lumOff val="35000"/>
                  </a:prstClr>
                </a:solidFill>
                <a:latin typeface="Calibri"/>
                <a:cs typeface="+mn-cs"/>
              </a:rPr>
              <a:t>Voor aanvang van de interventie worden duidelijke afspraken gemaakt met de huurder of eigenaar die er verblijft: </a:t>
            </a:r>
            <a:r>
              <a:rPr lang="nl-NL" sz="1800" i="1" dirty="0">
                <a:solidFill>
                  <a:prstClr val="black">
                    <a:lumMod val="65000"/>
                    <a:lumOff val="35000"/>
                  </a:prstClr>
                </a:solidFill>
                <a:latin typeface="Calibri"/>
                <a:cs typeface="+mn-cs"/>
              </a:rPr>
              <a:t>telefonisch, …</a:t>
            </a:r>
          </a:p>
          <a:p>
            <a:pPr marL="285750" indent="-285750" defTabSz="457200" fontAlgn="auto">
              <a:spcBef>
                <a:spcPts val="0"/>
              </a:spcBef>
              <a:spcAft>
                <a:spcPts val="0"/>
              </a:spcAft>
              <a:buClr>
                <a:srgbClr val="C00000"/>
              </a:buClr>
              <a:buFont typeface="Wingdings" panose="05000000000000000000" pitchFamily="2" charset="2"/>
              <a:buChar char="§"/>
            </a:pPr>
            <a:endParaRPr lang="nl-NL" sz="1800" dirty="0">
              <a:solidFill>
                <a:prstClr val="black">
                  <a:lumMod val="65000"/>
                  <a:lumOff val="35000"/>
                </a:prstClr>
              </a:solidFill>
              <a:latin typeface="Calibri"/>
              <a:cs typeface="+mn-cs"/>
            </a:endParaRPr>
          </a:p>
          <a:p>
            <a:pPr marL="285750" indent="-285750" defTabSz="457200" fontAlgn="auto">
              <a:spcBef>
                <a:spcPts val="0"/>
              </a:spcBef>
              <a:spcAft>
                <a:spcPts val="0"/>
              </a:spcAft>
              <a:buClr>
                <a:srgbClr val="C00000"/>
              </a:buClr>
              <a:buFont typeface="Wingdings" panose="05000000000000000000" pitchFamily="2" charset="2"/>
              <a:buChar char="§"/>
            </a:pPr>
            <a:r>
              <a:rPr lang="nl-NL" sz="1800" dirty="0">
                <a:solidFill>
                  <a:prstClr val="black">
                    <a:lumMod val="65000"/>
                    <a:lumOff val="35000"/>
                  </a:prstClr>
                </a:solidFill>
                <a:latin typeface="Calibri"/>
                <a:cs typeface="+mn-cs"/>
              </a:rPr>
              <a:t>Wanneer de aanwezigheid van de bewoner niet nodig is, begeeft de bewoner zich bij voorkeur naar een andere ruimte. </a:t>
            </a:r>
            <a:r>
              <a:rPr lang="nl-NL" sz="1800" i="1" dirty="0">
                <a:solidFill>
                  <a:prstClr val="black">
                    <a:lumMod val="65000"/>
                    <a:lumOff val="35000"/>
                  </a:prstClr>
                </a:solidFill>
                <a:latin typeface="Calibri"/>
                <a:cs typeface="+mn-cs"/>
              </a:rPr>
              <a:t>In eerste instantie hebben we dan over de tuin of een terras. Kan dat niet, vraag dan dat de bewoner kiest voor één ruimte en daar blijft gedurende de interventie</a:t>
            </a:r>
          </a:p>
          <a:p>
            <a:pPr marL="285750" indent="-285750" defTabSz="457200" fontAlgn="auto">
              <a:spcBef>
                <a:spcPts val="0"/>
              </a:spcBef>
              <a:spcAft>
                <a:spcPts val="0"/>
              </a:spcAft>
              <a:buClr>
                <a:srgbClr val="C00000"/>
              </a:buClr>
              <a:buFont typeface="Wingdings" panose="05000000000000000000" pitchFamily="2" charset="2"/>
              <a:buChar char="§"/>
            </a:pPr>
            <a:endParaRPr lang="nl-NL" sz="1800" dirty="0">
              <a:solidFill>
                <a:prstClr val="black">
                  <a:lumMod val="65000"/>
                  <a:lumOff val="35000"/>
                </a:prstClr>
              </a:solidFill>
              <a:latin typeface="Calibri"/>
              <a:cs typeface="+mn-cs"/>
            </a:endParaRPr>
          </a:p>
          <a:p>
            <a:pPr marL="285750" indent="-285750" defTabSz="457200" fontAlgn="auto">
              <a:spcBef>
                <a:spcPts val="0"/>
              </a:spcBef>
              <a:spcAft>
                <a:spcPts val="0"/>
              </a:spcAft>
              <a:buClr>
                <a:srgbClr val="C00000"/>
              </a:buClr>
              <a:buFont typeface="Wingdings" panose="05000000000000000000" pitchFamily="2" charset="2"/>
              <a:buChar char="§"/>
            </a:pPr>
            <a:r>
              <a:rPr lang="nl-NL" sz="1800" dirty="0">
                <a:solidFill>
                  <a:prstClr val="black">
                    <a:lumMod val="65000"/>
                    <a:lumOff val="35000"/>
                  </a:prstClr>
                </a:solidFill>
                <a:latin typeface="Calibri"/>
                <a:cs typeface="+mn-cs"/>
              </a:rPr>
              <a:t>Als één van de bewoners/toeristen ziekteverschijnselen vertoont, wordt de interventie uiteraard geannuleerd, behalve indien dat echt niet kan. Informeer hierover zeker vooraf</a:t>
            </a:r>
          </a:p>
          <a:p>
            <a:pPr marL="285750" indent="-285750" defTabSz="457200" fontAlgn="auto">
              <a:spcBef>
                <a:spcPts val="0"/>
              </a:spcBef>
              <a:spcAft>
                <a:spcPts val="0"/>
              </a:spcAft>
              <a:buClr>
                <a:srgbClr val="C00000"/>
              </a:buClr>
              <a:buFont typeface="Wingdings" panose="05000000000000000000" pitchFamily="2" charset="2"/>
              <a:buChar char="§"/>
            </a:pPr>
            <a:endParaRPr lang="nl-NL" sz="1800" dirty="0">
              <a:solidFill>
                <a:prstClr val="black">
                  <a:lumMod val="65000"/>
                  <a:lumOff val="35000"/>
                </a:prstClr>
              </a:solidFill>
              <a:latin typeface="Calibri"/>
              <a:cs typeface="+mn-cs"/>
            </a:endParaRPr>
          </a:p>
          <a:p>
            <a:pPr marL="285750" indent="-285750" defTabSz="457200" fontAlgn="auto">
              <a:spcBef>
                <a:spcPts val="0"/>
              </a:spcBef>
              <a:spcAft>
                <a:spcPts val="0"/>
              </a:spcAft>
              <a:buClr>
                <a:srgbClr val="C00000"/>
              </a:buClr>
              <a:buFont typeface="Wingdings" panose="05000000000000000000" pitchFamily="2" charset="2"/>
              <a:buChar char="§"/>
            </a:pPr>
            <a:r>
              <a:rPr lang="nl-NL" sz="1800" dirty="0">
                <a:solidFill>
                  <a:prstClr val="black">
                    <a:lumMod val="65000"/>
                    <a:lumOff val="35000"/>
                  </a:prstClr>
                </a:solidFill>
                <a:latin typeface="Calibri"/>
                <a:cs typeface="+mn-cs"/>
              </a:rPr>
              <a:t>Respecteer </a:t>
            </a:r>
            <a:r>
              <a:rPr lang="nl-NL" sz="1800" dirty="0" err="1">
                <a:solidFill>
                  <a:prstClr val="black">
                    <a:lumMod val="65000"/>
                    <a:lumOff val="35000"/>
                  </a:prstClr>
                </a:solidFill>
                <a:latin typeface="Calibri"/>
                <a:cs typeface="+mn-cs"/>
              </a:rPr>
              <a:t>the</a:t>
            </a:r>
            <a:r>
              <a:rPr lang="nl-NL" sz="1800" dirty="0">
                <a:solidFill>
                  <a:prstClr val="black">
                    <a:lumMod val="65000"/>
                    <a:lumOff val="35000"/>
                  </a:prstClr>
                </a:solidFill>
                <a:latin typeface="Calibri"/>
                <a:cs typeface="+mn-cs"/>
              </a:rPr>
              <a:t> basics: </a:t>
            </a:r>
            <a:r>
              <a:rPr lang="nl-NL" sz="1800" dirty="0" err="1">
                <a:solidFill>
                  <a:prstClr val="black">
                    <a:lumMod val="65000"/>
                    <a:lumOff val="35000"/>
                  </a:prstClr>
                </a:solidFill>
                <a:latin typeface="Calibri"/>
                <a:cs typeface="+mn-cs"/>
              </a:rPr>
              <a:t>social</a:t>
            </a:r>
            <a:r>
              <a:rPr lang="nl-NL" sz="1800" dirty="0">
                <a:solidFill>
                  <a:prstClr val="black">
                    <a:lumMod val="65000"/>
                    <a:lumOff val="35000"/>
                  </a:prstClr>
                </a:solidFill>
                <a:latin typeface="Calibri"/>
                <a:cs typeface="+mn-cs"/>
              </a:rPr>
              <a:t> </a:t>
            </a:r>
            <a:r>
              <a:rPr lang="nl-NL" sz="1800" dirty="0" err="1">
                <a:solidFill>
                  <a:prstClr val="black">
                    <a:lumMod val="65000"/>
                    <a:lumOff val="35000"/>
                  </a:prstClr>
                </a:solidFill>
                <a:latin typeface="Calibri"/>
                <a:cs typeface="+mn-cs"/>
              </a:rPr>
              <a:t>distancing</a:t>
            </a:r>
            <a:r>
              <a:rPr lang="nl-NL" sz="1800" dirty="0">
                <a:solidFill>
                  <a:prstClr val="black">
                    <a:lumMod val="65000"/>
                    <a:lumOff val="35000"/>
                  </a:prstClr>
                </a:solidFill>
                <a:latin typeface="Calibri"/>
                <a:cs typeface="+mn-cs"/>
              </a:rPr>
              <a:t> en basishygiëne</a:t>
            </a:r>
          </a:p>
        </p:txBody>
      </p:sp>
    </p:spTree>
    <p:extLst>
      <p:ext uri="{BB962C8B-B14F-4D97-AF65-F5344CB8AC3E}">
        <p14:creationId xmlns:p14="http://schemas.microsoft.com/office/powerpoint/2010/main" val="530614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p:cNvSpPr>
            <a:spLocks noGrp="1"/>
          </p:cNvSpPr>
          <p:nvPr>
            <p:ph type="title"/>
          </p:nvPr>
        </p:nvSpPr>
        <p:spPr/>
        <p:txBody>
          <a:bodyPr/>
          <a:lstStyle/>
          <a:p>
            <a:pPr algn="ctr"/>
            <a:r>
              <a:rPr lang="nl-BE" altLang="nl-BE" dirty="0"/>
              <a:t>Voorzorgsmaatregelen in het logies (1/7)</a:t>
            </a:r>
          </a:p>
        </p:txBody>
      </p:sp>
      <p:sp>
        <p:nvSpPr>
          <p:cNvPr id="4" name="Tekstvak 3">
            <a:extLst>
              <a:ext uri="{FF2B5EF4-FFF2-40B4-BE49-F238E27FC236}">
                <a16:creationId xmlns:a16="http://schemas.microsoft.com/office/drawing/2014/main" id="{F3B9457C-0C73-4088-8839-CD2CFF991B36}"/>
              </a:ext>
            </a:extLst>
          </p:cNvPr>
          <p:cNvSpPr txBox="1"/>
          <p:nvPr/>
        </p:nvSpPr>
        <p:spPr>
          <a:xfrm>
            <a:off x="88084" y="1412776"/>
            <a:ext cx="8967831" cy="5078313"/>
          </a:xfrm>
          <a:prstGeom prst="rect">
            <a:avLst/>
          </a:prstGeom>
          <a:noFill/>
        </p:spPr>
        <p:txBody>
          <a:bodyPr wrap="square" rtlCol="0">
            <a:spAutoFit/>
          </a:bodyPr>
          <a:lstStyle/>
          <a:p>
            <a:pPr marL="285750" indent="-285750" defTabSz="457200" fontAlgn="auto">
              <a:spcBef>
                <a:spcPts val="0"/>
              </a:spcBef>
              <a:spcAft>
                <a:spcPts val="0"/>
              </a:spcAft>
              <a:buClr>
                <a:srgbClr val="C00000"/>
              </a:buClr>
              <a:buFont typeface="Wingdings" panose="05000000000000000000" pitchFamily="2" charset="2"/>
              <a:buChar char="§"/>
            </a:pPr>
            <a:r>
              <a:rPr lang="nl-NL" sz="1800" dirty="0">
                <a:solidFill>
                  <a:prstClr val="black">
                    <a:lumMod val="65000"/>
                    <a:lumOff val="35000"/>
                  </a:prstClr>
                </a:solidFill>
                <a:latin typeface="Calibri"/>
                <a:cs typeface="+mn-cs"/>
              </a:rPr>
              <a:t>Ter plaatse in de woning hangen er voorzorgsmaatregelen uit in N/F/D. Dit met aanbevelingen voor persoonlijke hygiëne, ventilatie alsook voor een dagelijks schoonmaakrondje</a:t>
            </a:r>
          </a:p>
          <a:p>
            <a:pPr lvl="1" defTabSz="457200" fontAlgn="auto">
              <a:spcBef>
                <a:spcPts val="0"/>
              </a:spcBef>
              <a:spcAft>
                <a:spcPts val="0"/>
              </a:spcAft>
              <a:buClr>
                <a:srgbClr val="C00000"/>
              </a:buClr>
            </a:pPr>
            <a:r>
              <a:rPr lang="nl-NL" sz="1800" i="1" dirty="0">
                <a:solidFill>
                  <a:prstClr val="black">
                    <a:lumMod val="65000"/>
                    <a:lumOff val="35000"/>
                  </a:prstClr>
                </a:solidFill>
                <a:latin typeface="Calibri"/>
                <a:cs typeface="+mn-cs"/>
              </a:rPr>
              <a:t>-&gt; De tekst is in bijlage bij de sectorgids beschikbaar</a:t>
            </a:r>
          </a:p>
          <a:p>
            <a:pPr lvl="1" defTabSz="457200" fontAlgn="auto">
              <a:spcBef>
                <a:spcPts val="0"/>
              </a:spcBef>
              <a:spcAft>
                <a:spcPts val="0"/>
              </a:spcAft>
              <a:buClr>
                <a:srgbClr val="C00000"/>
              </a:buClr>
            </a:pPr>
            <a:endParaRPr lang="nl-NL" sz="1800" dirty="0">
              <a:solidFill>
                <a:prstClr val="black">
                  <a:lumMod val="65000"/>
                  <a:lumOff val="35000"/>
                </a:prstClr>
              </a:solidFill>
              <a:latin typeface="Calibri"/>
              <a:cs typeface="+mn-cs"/>
            </a:endParaRPr>
          </a:p>
          <a:p>
            <a:pPr marL="285750" indent="-285750" defTabSz="457200" fontAlgn="auto">
              <a:spcBef>
                <a:spcPts val="0"/>
              </a:spcBef>
              <a:spcAft>
                <a:spcPts val="0"/>
              </a:spcAft>
              <a:buClr>
                <a:srgbClr val="C00000"/>
              </a:buClr>
              <a:buFont typeface="Wingdings" panose="05000000000000000000" pitchFamily="2" charset="2"/>
              <a:buChar char="§"/>
            </a:pPr>
            <a:r>
              <a:rPr lang="nl-NL" sz="1800" dirty="0">
                <a:solidFill>
                  <a:prstClr val="black">
                    <a:lumMod val="65000"/>
                    <a:lumOff val="35000"/>
                  </a:prstClr>
                </a:solidFill>
                <a:latin typeface="Calibri"/>
                <a:cs typeface="+mn-cs"/>
              </a:rPr>
              <a:t>De vakantiewoning wordt voorzien van voldoende hulpmiddelen om de hygiëne te handhaven. Dit door de woning te voorzien van: antibacteriële </a:t>
            </a:r>
            <a:r>
              <a:rPr lang="nl-NL" sz="1800" dirty="0" err="1">
                <a:solidFill>
                  <a:prstClr val="black">
                    <a:lumMod val="65000"/>
                    <a:lumOff val="35000"/>
                  </a:prstClr>
                </a:solidFill>
                <a:latin typeface="Calibri"/>
                <a:cs typeface="+mn-cs"/>
              </a:rPr>
              <a:t>handgel</a:t>
            </a:r>
            <a:r>
              <a:rPr lang="nl-NL" sz="1800" dirty="0">
                <a:solidFill>
                  <a:prstClr val="black">
                    <a:lumMod val="65000"/>
                    <a:lumOff val="35000"/>
                  </a:prstClr>
                </a:solidFill>
                <a:latin typeface="Calibri"/>
                <a:cs typeface="+mn-cs"/>
              </a:rPr>
              <a:t>, ontsmettingsalcohol, keukenrol, spons, vaatdoek en dweil. Deze worden per huurperiode vernieuwd. Het gebruikte materiaal wordt weggenomen. Herbruikbaar materiaal wordt gewassen volgens de richtlijnen</a:t>
            </a:r>
          </a:p>
          <a:p>
            <a:pPr defTabSz="457200" fontAlgn="auto">
              <a:spcBef>
                <a:spcPts val="0"/>
              </a:spcBef>
              <a:spcAft>
                <a:spcPts val="0"/>
              </a:spcAft>
              <a:buClr>
                <a:srgbClr val="C00000"/>
              </a:buClr>
            </a:pPr>
            <a:r>
              <a:rPr lang="nl-NL" sz="1800" dirty="0">
                <a:solidFill>
                  <a:prstClr val="black">
                    <a:lumMod val="65000"/>
                    <a:lumOff val="35000"/>
                  </a:prstClr>
                </a:solidFill>
                <a:latin typeface="Calibri"/>
                <a:cs typeface="+mn-cs"/>
              </a:rPr>
              <a:t>	</a:t>
            </a:r>
            <a:r>
              <a:rPr lang="nl-NL" sz="1800" i="1" dirty="0">
                <a:solidFill>
                  <a:prstClr val="black">
                    <a:lumMod val="65000"/>
                    <a:lumOff val="35000"/>
                  </a:prstClr>
                </a:solidFill>
                <a:latin typeface="Calibri"/>
                <a:cs typeface="+mn-cs"/>
              </a:rPr>
              <a:t>Kan men vragen aan de toerist om dit zelf te voorzien? Dat is een keuze die op 	kantoorniveau moet worden gemaakt. Evenwel lijkt de piste waarbij door het 	verhuurkantoor het nodige doet en hiervoor een zekere kost aanrekent aan de 	toerist/verhuurder meer verkiesbaar. Al was het maar omdat er zo garanties zijn dat het 	materiaal effectief aanwezig is (in functie van aansprakelijkheid - leveringsplicht)</a:t>
            </a:r>
          </a:p>
          <a:p>
            <a:pPr marL="285750" indent="-285750" defTabSz="457200" fontAlgn="auto">
              <a:spcBef>
                <a:spcPts val="0"/>
              </a:spcBef>
              <a:spcAft>
                <a:spcPts val="0"/>
              </a:spcAft>
              <a:buClr>
                <a:srgbClr val="C00000"/>
              </a:buClr>
              <a:buFont typeface="Wingdings" panose="05000000000000000000" pitchFamily="2" charset="2"/>
              <a:buChar char="§"/>
            </a:pPr>
            <a:endParaRPr lang="nl-NL" sz="1800" dirty="0">
              <a:solidFill>
                <a:prstClr val="black">
                  <a:lumMod val="65000"/>
                  <a:lumOff val="35000"/>
                </a:prstClr>
              </a:solidFill>
              <a:latin typeface="Calibri"/>
              <a:cs typeface="+mn-cs"/>
            </a:endParaRPr>
          </a:p>
          <a:p>
            <a:pPr marL="285750" indent="-285750" defTabSz="457200" fontAlgn="auto">
              <a:spcBef>
                <a:spcPts val="0"/>
              </a:spcBef>
              <a:spcAft>
                <a:spcPts val="0"/>
              </a:spcAft>
              <a:buClr>
                <a:srgbClr val="C00000"/>
              </a:buClr>
              <a:buFont typeface="Wingdings" panose="05000000000000000000" pitchFamily="2" charset="2"/>
              <a:buChar char="§"/>
            </a:pPr>
            <a:r>
              <a:rPr lang="nl-NL" sz="1800" dirty="0">
                <a:solidFill>
                  <a:prstClr val="black">
                    <a:lumMod val="65000"/>
                    <a:lumOff val="35000"/>
                  </a:prstClr>
                </a:solidFill>
                <a:latin typeface="Calibri"/>
                <a:cs typeface="+mn-cs"/>
              </a:rPr>
              <a:t>Het gebruikte poetsmateriaal met name vaatdoek, spons en dweil worden per vakantiewoning vernieuwd. Het gebruikte materiaal wordt weggegooid</a:t>
            </a:r>
            <a:endParaRPr lang="nl-BE" sz="1800" dirty="0">
              <a:solidFill>
                <a:prstClr val="black">
                  <a:lumMod val="65000"/>
                  <a:lumOff val="35000"/>
                </a:prstClr>
              </a:solidFill>
              <a:latin typeface="Calibri"/>
              <a:cs typeface="+mn-cs"/>
            </a:endParaRPr>
          </a:p>
        </p:txBody>
      </p:sp>
    </p:spTree>
    <p:extLst>
      <p:ext uri="{BB962C8B-B14F-4D97-AF65-F5344CB8AC3E}">
        <p14:creationId xmlns:p14="http://schemas.microsoft.com/office/powerpoint/2010/main" val="38059105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p:cNvSpPr>
            <a:spLocks noGrp="1"/>
          </p:cNvSpPr>
          <p:nvPr>
            <p:ph type="title"/>
          </p:nvPr>
        </p:nvSpPr>
        <p:spPr/>
        <p:txBody>
          <a:bodyPr/>
          <a:lstStyle/>
          <a:p>
            <a:pPr algn="ctr"/>
            <a:r>
              <a:rPr lang="nl-BE" altLang="nl-BE" dirty="0"/>
              <a:t>Voorzorgsmaatregelen in het logies (2/7)</a:t>
            </a:r>
          </a:p>
        </p:txBody>
      </p:sp>
      <p:sp>
        <p:nvSpPr>
          <p:cNvPr id="5" name="Tekstvak 4">
            <a:extLst>
              <a:ext uri="{FF2B5EF4-FFF2-40B4-BE49-F238E27FC236}">
                <a16:creationId xmlns:a16="http://schemas.microsoft.com/office/drawing/2014/main" id="{220B3D18-F18C-44EB-9269-DFE67779E949}"/>
              </a:ext>
            </a:extLst>
          </p:cNvPr>
          <p:cNvSpPr txBox="1"/>
          <p:nvPr/>
        </p:nvSpPr>
        <p:spPr>
          <a:xfrm>
            <a:off x="88084" y="1556792"/>
            <a:ext cx="8967831" cy="3970318"/>
          </a:xfrm>
          <a:prstGeom prst="rect">
            <a:avLst/>
          </a:prstGeom>
          <a:noFill/>
        </p:spPr>
        <p:txBody>
          <a:bodyPr wrap="square" rtlCol="0">
            <a:spAutoFit/>
          </a:bodyPr>
          <a:lstStyle/>
          <a:p>
            <a:pPr marL="285750" indent="-285750" defTabSz="457200" fontAlgn="auto">
              <a:spcBef>
                <a:spcPts val="0"/>
              </a:spcBef>
              <a:spcAft>
                <a:spcPts val="0"/>
              </a:spcAft>
              <a:buClr>
                <a:srgbClr val="C00000"/>
              </a:buClr>
              <a:buFont typeface="Wingdings" panose="05000000000000000000" pitchFamily="2" charset="2"/>
              <a:buChar char="§"/>
            </a:pPr>
            <a:r>
              <a:rPr lang="nl-NL" sz="1800" dirty="0">
                <a:solidFill>
                  <a:prstClr val="black">
                    <a:lumMod val="65000"/>
                    <a:lumOff val="35000"/>
                  </a:prstClr>
                </a:solidFill>
                <a:latin typeface="Calibri"/>
                <a:cs typeface="+mn-cs"/>
              </a:rPr>
              <a:t>De eindschoonmaak van de woning wordt enkel uitgevoerd door de poetsfirma aangesteld voor het verhuurkantoor. De poetsfirma krijgt een checklist met richtlijnen</a:t>
            </a:r>
          </a:p>
          <a:p>
            <a:pPr defTabSz="457200" fontAlgn="auto">
              <a:spcBef>
                <a:spcPts val="0"/>
              </a:spcBef>
              <a:spcAft>
                <a:spcPts val="0"/>
              </a:spcAft>
              <a:buClr>
                <a:srgbClr val="C00000"/>
              </a:buClr>
            </a:pPr>
            <a:r>
              <a:rPr lang="nl-NL" sz="1800" dirty="0">
                <a:solidFill>
                  <a:prstClr val="black">
                    <a:lumMod val="65000"/>
                    <a:lumOff val="35000"/>
                  </a:prstClr>
                </a:solidFill>
                <a:latin typeface="Calibri"/>
                <a:cs typeface="+mn-cs"/>
              </a:rPr>
              <a:t>	</a:t>
            </a:r>
            <a:r>
              <a:rPr lang="nl-NL" sz="1800" i="1" dirty="0">
                <a:solidFill>
                  <a:prstClr val="black">
                    <a:lumMod val="65000"/>
                    <a:lumOff val="35000"/>
                  </a:prstClr>
                </a:solidFill>
                <a:latin typeface="Calibri"/>
                <a:cs typeface="+mn-cs"/>
              </a:rPr>
              <a:t>Dit is één van de meer ingrijpende richtlijnen, inzonderheid voor kantoren die heden nog 	niet samenwerken met een poetsfirma. Hou er echter rekening mee dat dit door de 	overheid en de experten als een cruciale en essentiële voorzorgsmaatregel wordt 	beschouwd. Daar zijn goede redenen voor:</a:t>
            </a:r>
          </a:p>
          <a:p>
            <a:pPr marL="1200150" lvl="2" indent="-285750" defTabSz="457200" fontAlgn="auto">
              <a:spcBef>
                <a:spcPts val="0"/>
              </a:spcBef>
              <a:spcAft>
                <a:spcPts val="0"/>
              </a:spcAft>
              <a:buClr>
                <a:srgbClr val="C00000"/>
              </a:buClr>
              <a:buFont typeface="Wingdings" panose="05000000000000000000" pitchFamily="2" charset="2"/>
              <a:buChar char="Ø"/>
            </a:pPr>
            <a:r>
              <a:rPr lang="nl-NL" sz="1800" i="1" dirty="0">
                <a:solidFill>
                  <a:prstClr val="black">
                    <a:lumMod val="65000"/>
                    <a:lumOff val="35000"/>
                  </a:prstClr>
                </a:solidFill>
                <a:latin typeface="Calibri"/>
                <a:cs typeface="+mn-cs"/>
              </a:rPr>
              <a:t>Garantie voor de aankomende toerist en/of de eigenaar dat de vakantiewoning zorgvuldig en correct is gepoetst</a:t>
            </a:r>
          </a:p>
          <a:p>
            <a:pPr marL="1200150" lvl="2" indent="-285750" defTabSz="457200" fontAlgn="auto">
              <a:spcBef>
                <a:spcPts val="0"/>
              </a:spcBef>
              <a:spcAft>
                <a:spcPts val="0"/>
              </a:spcAft>
              <a:buClr>
                <a:srgbClr val="C00000"/>
              </a:buClr>
              <a:buFont typeface="Wingdings" panose="05000000000000000000" pitchFamily="2" charset="2"/>
              <a:buChar char="Ø"/>
            </a:pPr>
            <a:r>
              <a:rPr lang="nl-NL" sz="1800" i="1" dirty="0">
                <a:solidFill>
                  <a:prstClr val="black">
                    <a:lumMod val="65000"/>
                    <a:lumOff val="35000"/>
                  </a:prstClr>
                </a:solidFill>
                <a:latin typeface="Calibri"/>
                <a:cs typeface="+mn-cs"/>
              </a:rPr>
              <a:t>Indekking van de aansprakelijkheid van het verhuurkantoor, in het licht van mogelijke onveilige situaties + vermijden dat het verhuurkantoor telkens moet controleren of de vakantiegangers de woning conform hebben achtergelaten en desgevallend moet remediëren</a:t>
            </a:r>
          </a:p>
          <a:p>
            <a:pPr marL="1200150" lvl="2" indent="-285750" defTabSz="457200" fontAlgn="auto">
              <a:spcBef>
                <a:spcPts val="0"/>
              </a:spcBef>
              <a:spcAft>
                <a:spcPts val="0"/>
              </a:spcAft>
              <a:buClr>
                <a:srgbClr val="C00000"/>
              </a:buClr>
              <a:buFont typeface="Wingdings" panose="05000000000000000000" pitchFamily="2" charset="2"/>
              <a:buChar char="Ø"/>
            </a:pPr>
            <a:r>
              <a:rPr lang="nl-NL" sz="1800" i="1" dirty="0">
                <a:solidFill>
                  <a:prstClr val="black">
                    <a:lumMod val="65000"/>
                    <a:lumOff val="35000"/>
                  </a:prstClr>
                </a:solidFill>
                <a:latin typeface="Calibri"/>
                <a:cs typeface="+mn-cs"/>
              </a:rPr>
              <a:t>De poetsfirma is verantwoordelijk om de woning te poetsen conform de Covid-19-richtlijnen</a:t>
            </a:r>
          </a:p>
        </p:txBody>
      </p:sp>
    </p:spTree>
    <p:extLst>
      <p:ext uri="{BB962C8B-B14F-4D97-AF65-F5344CB8AC3E}">
        <p14:creationId xmlns:p14="http://schemas.microsoft.com/office/powerpoint/2010/main" val="27074580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p:cNvSpPr>
            <a:spLocks noGrp="1"/>
          </p:cNvSpPr>
          <p:nvPr>
            <p:ph type="title"/>
          </p:nvPr>
        </p:nvSpPr>
        <p:spPr/>
        <p:txBody>
          <a:bodyPr/>
          <a:lstStyle/>
          <a:p>
            <a:pPr algn="ctr"/>
            <a:r>
              <a:rPr lang="nl-BE" altLang="nl-BE" dirty="0"/>
              <a:t>Voorzorgsmaatregelen in het logies (3/7)</a:t>
            </a:r>
          </a:p>
        </p:txBody>
      </p:sp>
      <p:sp>
        <p:nvSpPr>
          <p:cNvPr id="4" name="Tekstvak 3">
            <a:extLst>
              <a:ext uri="{FF2B5EF4-FFF2-40B4-BE49-F238E27FC236}">
                <a16:creationId xmlns:a16="http://schemas.microsoft.com/office/drawing/2014/main" id="{DC385478-AB4D-42FB-8E7F-F3FF7BF89040}"/>
              </a:ext>
            </a:extLst>
          </p:cNvPr>
          <p:cNvSpPr txBox="1"/>
          <p:nvPr/>
        </p:nvSpPr>
        <p:spPr>
          <a:xfrm>
            <a:off x="88084" y="1556792"/>
            <a:ext cx="8967831" cy="3416320"/>
          </a:xfrm>
          <a:prstGeom prst="rect">
            <a:avLst/>
          </a:prstGeom>
          <a:noFill/>
        </p:spPr>
        <p:txBody>
          <a:bodyPr wrap="square" rtlCol="0">
            <a:spAutoFit/>
          </a:bodyPr>
          <a:lstStyle/>
          <a:p>
            <a:pPr marL="285750" indent="-285750" defTabSz="457200" fontAlgn="auto">
              <a:spcBef>
                <a:spcPts val="0"/>
              </a:spcBef>
              <a:spcAft>
                <a:spcPts val="0"/>
              </a:spcAft>
              <a:buClr>
                <a:srgbClr val="C00000"/>
              </a:buClr>
              <a:buFont typeface="Wingdings" panose="05000000000000000000" pitchFamily="2" charset="2"/>
              <a:buChar char="§"/>
            </a:pPr>
            <a:r>
              <a:rPr lang="nl-NL" sz="1800" dirty="0">
                <a:solidFill>
                  <a:prstClr val="black">
                    <a:lumMod val="65000"/>
                    <a:lumOff val="35000"/>
                  </a:prstClr>
                </a:solidFill>
                <a:latin typeface="Calibri"/>
                <a:cs typeface="+mn-cs"/>
              </a:rPr>
              <a:t>Onthoud de principes achter de sectorgids: </a:t>
            </a:r>
          </a:p>
          <a:p>
            <a:pPr marL="742950" lvl="1" indent="-285750" defTabSz="457200" fontAlgn="auto">
              <a:spcBef>
                <a:spcPts val="0"/>
              </a:spcBef>
              <a:spcAft>
                <a:spcPts val="0"/>
              </a:spcAft>
              <a:buClr>
                <a:srgbClr val="C00000"/>
              </a:buClr>
              <a:buFont typeface="Wingdings" panose="05000000000000000000" pitchFamily="2" charset="2"/>
              <a:buChar char="Ø"/>
            </a:pPr>
            <a:r>
              <a:rPr lang="nl-NL" sz="1800" dirty="0">
                <a:solidFill>
                  <a:prstClr val="black">
                    <a:lumMod val="65000"/>
                    <a:lumOff val="35000"/>
                  </a:prstClr>
                </a:solidFill>
                <a:latin typeface="Calibri"/>
                <a:cs typeface="+mn-cs"/>
              </a:rPr>
              <a:t>Richtlijnen die zoveel mogelijk geïmplementeerd moeten worden en waarover desnoods afspraken gemaakt kunnen worden met huurder/verhuurder</a:t>
            </a:r>
          </a:p>
          <a:p>
            <a:pPr marL="742950" lvl="1" indent="-285750" defTabSz="457200" fontAlgn="auto">
              <a:spcBef>
                <a:spcPts val="0"/>
              </a:spcBef>
              <a:spcAft>
                <a:spcPts val="0"/>
              </a:spcAft>
              <a:buClr>
                <a:srgbClr val="C00000"/>
              </a:buClr>
              <a:buFont typeface="Wingdings" panose="05000000000000000000" pitchFamily="2" charset="2"/>
              <a:buChar char="Ø"/>
            </a:pPr>
            <a:endParaRPr lang="nl-NL" sz="1800" dirty="0">
              <a:solidFill>
                <a:prstClr val="black">
                  <a:lumMod val="65000"/>
                  <a:lumOff val="35000"/>
                </a:prstClr>
              </a:solidFill>
              <a:latin typeface="Calibri"/>
              <a:cs typeface="+mn-cs"/>
            </a:endParaRPr>
          </a:p>
          <a:p>
            <a:pPr marL="742950" lvl="1" indent="-285750" defTabSz="457200" fontAlgn="auto">
              <a:spcBef>
                <a:spcPts val="0"/>
              </a:spcBef>
              <a:spcAft>
                <a:spcPts val="0"/>
              </a:spcAft>
              <a:buClr>
                <a:srgbClr val="C00000"/>
              </a:buClr>
              <a:buFont typeface="Wingdings" panose="05000000000000000000" pitchFamily="2" charset="2"/>
              <a:buChar char="Ø"/>
            </a:pPr>
            <a:r>
              <a:rPr lang="nl-NL" sz="1800" dirty="0">
                <a:solidFill>
                  <a:prstClr val="black">
                    <a:lumMod val="65000"/>
                    <a:lumOff val="35000"/>
                  </a:prstClr>
                </a:solidFill>
                <a:latin typeface="Calibri"/>
                <a:cs typeface="+mn-cs"/>
              </a:rPr>
              <a:t>Richtlijnen die tot doel hebben om de volksgezondheid te vrijwaren</a:t>
            </a:r>
          </a:p>
          <a:p>
            <a:pPr marL="742950" lvl="1" indent="-285750" defTabSz="457200" fontAlgn="auto">
              <a:spcBef>
                <a:spcPts val="0"/>
              </a:spcBef>
              <a:spcAft>
                <a:spcPts val="0"/>
              </a:spcAft>
              <a:buClr>
                <a:srgbClr val="C00000"/>
              </a:buClr>
              <a:buFont typeface="Wingdings" panose="05000000000000000000" pitchFamily="2" charset="2"/>
              <a:buChar char="Ø"/>
            </a:pPr>
            <a:endParaRPr lang="nl-NL" sz="1800" dirty="0">
              <a:solidFill>
                <a:prstClr val="black">
                  <a:lumMod val="65000"/>
                  <a:lumOff val="35000"/>
                </a:prstClr>
              </a:solidFill>
              <a:latin typeface="Calibri"/>
              <a:cs typeface="+mn-cs"/>
            </a:endParaRPr>
          </a:p>
          <a:p>
            <a:pPr marL="742950" lvl="1" indent="-285750" defTabSz="457200" fontAlgn="auto">
              <a:spcBef>
                <a:spcPts val="0"/>
              </a:spcBef>
              <a:spcAft>
                <a:spcPts val="0"/>
              </a:spcAft>
              <a:buClr>
                <a:srgbClr val="C00000"/>
              </a:buClr>
              <a:buFont typeface="Wingdings" panose="05000000000000000000" pitchFamily="2" charset="2"/>
              <a:buChar char="Ø"/>
            </a:pPr>
            <a:r>
              <a:rPr lang="nl-NL" sz="1800" dirty="0">
                <a:solidFill>
                  <a:prstClr val="black">
                    <a:lumMod val="65000"/>
                    <a:lumOff val="35000"/>
                  </a:prstClr>
                </a:solidFill>
                <a:latin typeface="Calibri"/>
                <a:cs typeface="+mn-cs"/>
              </a:rPr>
              <a:t>Richtlijnen die aantonen dat u veilig en verantwoord werkt en die zo de aansprakelijkheid helpen indekken</a:t>
            </a:r>
          </a:p>
          <a:p>
            <a:pPr marL="742950" lvl="1" indent="-285750" defTabSz="457200" fontAlgn="auto">
              <a:spcBef>
                <a:spcPts val="0"/>
              </a:spcBef>
              <a:spcAft>
                <a:spcPts val="0"/>
              </a:spcAft>
              <a:buClr>
                <a:srgbClr val="C00000"/>
              </a:buClr>
              <a:buFont typeface="Wingdings" panose="05000000000000000000" pitchFamily="2" charset="2"/>
              <a:buChar char="Ø"/>
            </a:pPr>
            <a:endParaRPr lang="nl-NL" sz="1800" dirty="0">
              <a:solidFill>
                <a:prstClr val="black">
                  <a:lumMod val="65000"/>
                  <a:lumOff val="35000"/>
                </a:prstClr>
              </a:solidFill>
              <a:latin typeface="Calibri"/>
              <a:cs typeface="+mn-cs"/>
            </a:endParaRPr>
          </a:p>
          <a:p>
            <a:pPr marL="742950" lvl="1" indent="-285750" defTabSz="457200" fontAlgn="auto">
              <a:spcBef>
                <a:spcPts val="0"/>
              </a:spcBef>
              <a:spcAft>
                <a:spcPts val="0"/>
              </a:spcAft>
              <a:buClr>
                <a:srgbClr val="C00000"/>
              </a:buClr>
              <a:buFont typeface="Wingdings" panose="05000000000000000000" pitchFamily="2" charset="2"/>
              <a:buChar char="Ø"/>
            </a:pPr>
            <a:r>
              <a:rPr lang="nl-NL" sz="1800" dirty="0">
                <a:solidFill>
                  <a:prstClr val="black">
                    <a:lumMod val="65000"/>
                    <a:lumOff val="35000"/>
                  </a:prstClr>
                </a:solidFill>
                <a:latin typeface="Calibri"/>
                <a:cs typeface="+mn-cs"/>
              </a:rPr>
              <a:t>Richtlijnen die bezorgdheden bij klanten helpen wegnemen en zo een werking toelaten</a:t>
            </a:r>
          </a:p>
          <a:p>
            <a:pPr marL="285750" indent="-285750" defTabSz="457200" fontAlgn="auto">
              <a:spcBef>
                <a:spcPts val="0"/>
              </a:spcBef>
              <a:spcAft>
                <a:spcPts val="0"/>
              </a:spcAft>
              <a:buClr>
                <a:srgbClr val="C00000"/>
              </a:buClr>
              <a:buFont typeface="Wingdings" panose="05000000000000000000" pitchFamily="2" charset="2"/>
              <a:buChar char="§"/>
            </a:pPr>
            <a:endParaRPr lang="nl-NL" sz="1800" dirty="0">
              <a:solidFill>
                <a:prstClr val="black">
                  <a:lumMod val="65000"/>
                  <a:lumOff val="35000"/>
                </a:prstClr>
              </a:solidFill>
              <a:latin typeface="Calibri"/>
              <a:cs typeface="+mn-cs"/>
            </a:endParaRPr>
          </a:p>
        </p:txBody>
      </p:sp>
    </p:spTree>
    <p:extLst>
      <p:ext uri="{BB962C8B-B14F-4D97-AF65-F5344CB8AC3E}">
        <p14:creationId xmlns:p14="http://schemas.microsoft.com/office/powerpoint/2010/main" val="41293533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p:cNvSpPr>
            <a:spLocks noGrp="1"/>
          </p:cNvSpPr>
          <p:nvPr>
            <p:ph type="title"/>
          </p:nvPr>
        </p:nvSpPr>
        <p:spPr/>
        <p:txBody>
          <a:bodyPr/>
          <a:lstStyle/>
          <a:p>
            <a:pPr algn="ctr"/>
            <a:r>
              <a:rPr lang="nl-BE" altLang="nl-BE" dirty="0"/>
              <a:t>Voorzorgsmaatregelen in het logies (4/7)</a:t>
            </a:r>
          </a:p>
        </p:txBody>
      </p:sp>
      <p:sp>
        <p:nvSpPr>
          <p:cNvPr id="5" name="Tekstvak 4">
            <a:extLst>
              <a:ext uri="{FF2B5EF4-FFF2-40B4-BE49-F238E27FC236}">
                <a16:creationId xmlns:a16="http://schemas.microsoft.com/office/drawing/2014/main" id="{9EFFAC8E-CCB9-44E3-BC0F-BB39D95AE238}"/>
              </a:ext>
            </a:extLst>
          </p:cNvPr>
          <p:cNvSpPr txBox="1"/>
          <p:nvPr/>
        </p:nvSpPr>
        <p:spPr>
          <a:xfrm>
            <a:off x="88084" y="1484784"/>
            <a:ext cx="8967831" cy="3693319"/>
          </a:xfrm>
          <a:prstGeom prst="rect">
            <a:avLst/>
          </a:prstGeom>
          <a:noFill/>
        </p:spPr>
        <p:txBody>
          <a:bodyPr wrap="square" rtlCol="0">
            <a:spAutoFit/>
          </a:bodyPr>
          <a:lstStyle/>
          <a:p>
            <a:pPr marL="285750" indent="-285750" defTabSz="457200" fontAlgn="auto">
              <a:spcBef>
                <a:spcPts val="0"/>
              </a:spcBef>
              <a:spcAft>
                <a:spcPts val="0"/>
              </a:spcAft>
              <a:buClr>
                <a:srgbClr val="C00000"/>
              </a:buClr>
              <a:buFont typeface="Wingdings" panose="05000000000000000000" pitchFamily="2" charset="2"/>
              <a:buChar char="§"/>
            </a:pPr>
            <a:r>
              <a:rPr lang="nl-NL" sz="1800" dirty="0">
                <a:solidFill>
                  <a:prstClr val="black">
                    <a:lumMod val="65000"/>
                    <a:lumOff val="35000"/>
                  </a:prstClr>
                </a:solidFill>
                <a:latin typeface="Calibri"/>
                <a:cs typeface="+mn-cs"/>
              </a:rPr>
              <a:t>Bekijk vragen als deze pragmatisch:</a:t>
            </a:r>
          </a:p>
          <a:p>
            <a:pPr marL="742950" lvl="1" indent="-285750" defTabSz="457200" fontAlgn="auto">
              <a:spcBef>
                <a:spcPts val="0"/>
              </a:spcBef>
              <a:spcAft>
                <a:spcPts val="0"/>
              </a:spcAft>
              <a:buClr>
                <a:srgbClr val="C00000"/>
              </a:buClr>
              <a:buFont typeface="Wingdings" panose="05000000000000000000" pitchFamily="2" charset="2"/>
              <a:buChar char="Ø"/>
            </a:pPr>
            <a:r>
              <a:rPr lang="nl-NL" sz="1800" dirty="0">
                <a:solidFill>
                  <a:prstClr val="black">
                    <a:lumMod val="65000"/>
                    <a:lumOff val="35000"/>
                  </a:prstClr>
                </a:solidFill>
                <a:latin typeface="Calibri"/>
                <a:cs typeface="+mn-cs"/>
              </a:rPr>
              <a:t>Wat als de eigenaar zelf wil kuisen?</a:t>
            </a:r>
          </a:p>
          <a:p>
            <a:pPr lvl="2" defTabSz="457200" fontAlgn="auto">
              <a:spcBef>
                <a:spcPts val="0"/>
              </a:spcBef>
              <a:spcAft>
                <a:spcPts val="0"/>
              </a:spcAft>
              <a:buClr>
                <a:srgbClr val="C00000"/>
              </a:buClr>
            </a:pPr>
            <a:r>
              <a:rPr lang="nl-NL" sz="1800" i="1" dirty="0">
                <a:solidFill>
                  <a:prstClr val="black">
                    <a:lumMod val="65000"/>
                    <a:lumOff val="35000"/>
                  </a:prstClr>
                </a:solidFill>
                <a:latin typeface="Calibri"/>
                <a:cs typeface="+mn-cs"/>
              </a:rPr>
              <a:t>Wijs de eigenaar uitdrukkelijk op de risico’s en verantwoordelijkheid die met dergelijke keuze gepaard gaan. Informeer hem/haar dat er ingevolge het virus specifieke aanbevelingen/richtlijnen bestaan inzake poetsen/schoonmaken. Stel de vraag: kan gegarandeerd worden dat de vakantiewoning veilig is?</a:t>
            </a:r>
          </a:p>
          <a:p>
            <a:pPr lvl="2" defTabSz="457200" fontAlgn="auto">
              <a:spcBef>
                <a:spcPts val="0"/>
              </a:spcBef>
              <a:spcAft>
                <a:spcPts val="0"/>
              </a:spcAft>
              <a:buClr>
                <a:srgbClr val="C00000"/>
              </a:buClr>
            </a:pPr>
            <a:endParaRPr lang="nl-NL" sz="1800" i="1" dirty="0">
              <a:solidFill>
                <a:prstClr val="black">
                  <a:lumMod val="65000"/>
                  <a:lumOff val="35000"/>
                </a:prstClr>
              </a:solidFill>
              <a:latin typeface="Calibri"/>
              <a:cs typeface="+mn-cs"/>
            </a:endParaRPr>
          </a:p>
          <a:p>
            <a:pPr marL="742950" lvl="1" indent="-285750" defTabSz="457200" fontAlgn="auto">
              <a:spcBef>
                <a:spcPts val="0"/>
              </a:spcBef>
              <a:spcAft>
                <a:spcPts val="0"/>
              </a:spcAft>
              <a:buClr>
                <a:srgbClr val="C00000"/>
              </a:buClr>
              <a:buFont typeface="Wingdings" panose="05000000000000000000" pitchFamily="2" charset="2"/>
              <a:buChar char="Ø"/>
            </a:pPr>
            <a:r>
              <a:rPr lang="nl-BE" sz="1800" dirty="0">
                <a:solidFill>
                  <a:prstClr val="black">
                    <a:lumMod val="65000"/>
                    <a:lumOff val="35000"/>
                  </a:prstClr>
                </a:solidFill>
                <a:latin typeface="Calibri"/>
                <a:cs typeface="+mn-cs"/>
              </a:rPr>
              <a:t>Wat als we het werken met een poetsfirma niet georganiseerd krijgen?</a:t>
            </a:r>
          </a:p>
          <a:p>
            <a:pPr lvl="1" defTabSz="457200" fontAlgn="auto">
              <a:spcBef>
                <a:spcPts val="0"/>
              </a:spcBef>
              <a:spcAft>
                <a:spcPts val="0"/>
              </a:spcAft>
              <a:buClr>
                <a:srgbClr val="C00000"/>
              </a:buClr>
            </a:pPr>
            <a:r>
              <a:rPr lang="nl-BE" sz="1800" dirty="0">
                <a:solidFill>
                  <a:prstClr val="black">
                    <a:lumMod val="65000"/>
                    <a:lumOff val="35000"/>
                  </a:prstClr>
                </a:solidFill>
                <a:latin typeface="Calibri"/>
                <a:cs typeface="+mn-cs"/>
              </a:rPr>
              <a:t>	</a:t>
            </a:r>
            <a:r>
              <a:rPr lang="nl-BE" sz="1800" i="1" dirty="0">
                <a:solidFill>
                  <a:prstClr val="black">
                    <a:lumMod val="65000"/>
                    <a:lumOff val="35000"/>
                  </a:prstClr>
                </a:solidFill>
                <a:latin typeface="Calibri"/>
                <a:cs typeface="+mn-cs"/>
              </a:rPr>
              <a:t>Keerzijde van niet-naleving van de richtlijn is dat de bescherming die ze biedt ook 	wegvalt. De vraag verschuift dan: hoe kan je als verhuurkantoor een gelijkwaardige 	bescherming bieden/garanderen? Kan je garanderen dat vertrekkende huurders 	kwalitatief zullen poetsen, ontsmetten, …? Kan je aan de nieuwe huurder of eigenaar 	een veilige vakantiewoning verzekeren?</a:t>
            </a:r>
          </a:p>
        </p:txBody>
      </p:sp>
    </p:spTree>
    <p:extLst>
      <p:ext uri="{BB962C8B-B14F-4D97-AF65-F5344CB8AC3E}">
        <p14:creationId xmlns:p14="http://schemas.microsoft.com/office/powerpoint/2010/main" val="40867606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p:cNvSpPr>
            <a:spLocks noGrp="1"/>
          </p:cNvSpPr>
          <p:nvPr>
            <p:ph type="title"/>
          </p:nvPr>
        </p:nvSpPr>
        <p:spPr/>
        <p:txBody>
          <a:bodyPr/>
          <a:lstStyle/>
          <a:p>
            <a:pPr algn="ctr"/>
            <a:r>
              <a:rPr lang="nl-BE" altLang="nl-BE" dirty="0"/>
              <a:t>Voorzorgsmaatregelen in het logies (5/7)</a:t>
            </a:r>
          </a:p>
        </p:txBody>
      </p:sp>
      <p:sp>
        <p:nvSpPr>
          <p:cNvPr id="4" name="Tekstvak 3">
            <a:extLst>
              <a:ext uri="{FF2B5EF4-FFF2-40B4-BE49-F238E27FC236}">
                <a16:creationId xmlns:a16="http://schemas.microsoft.com/office/drawing/2014/main" id="{A1069C94-FE63-47A0-8C89-C2316BBB1397}"/>
              </a:ext>
            </a:extLst>
          </p:cNvPr>
          <p:cNvSpPr txBox="1"/>
          <p:nvPr/>
        </p:nvSpPr>
        <p:spPr>
          <a:xfrm>
            <a:off x="88084" y="1556792"/>
            <a:ext cx="8967831" cy="3970318"/>
          </a:xfrm>
          <a:prstGeom prst="rect">
            <a:avLst/>
          </a:prstGeom>
          <a:noFill/>
        </p:spPr>
        <p:txBody>
          <a:bodyPr wrap="square" rtlCol="0">
            <a:spAutoFit/>
          </a:bodyPr>
          <a:lstStyle/>
          <a:p>
            <a:pPr marL="285750" indent="-285750" defTabSz="457200" fontAlgn="auto">
              <a:spcBef>
                <a:spcPts val="0"/>
              </a:spcBef>
              <a:spcAft>
                <a:spcPts val="0"/>
              </a:spcAft>
              <a:buClr>
                <a:srgbClr val="C00000"/>
              </a:buClr>
              <a:buFont typeface="Wingdings" panose="05000000000000000000" pitchFamily="2" charset="2"/>
              <a:buChar char="§"/>
            </a:pPr>
            <a:r>
              <a:rPr lang="nl-NL" sz="1800" dirty="0">
                <a:solidFill>
                  <a:prstClr val="black">
                    <a:lumMod val="65000"/>
                    <a:lumOff val="35000"/>
                  </a:prstClr>
                </a:solidFill>
                <a:latin typeface="Calibri"/>
                <a:cs typeface="+mn-cs"/>
              </a:rPr>
              <a:t>Bekijk vragen als deze pragmatisch:</a:t>
            </a:r>
          </a:p>
          <a:p>
            <a:pPr marL="742950" lvl="1" indent="-285750" defTabSz="457200" fontAlgn="auto">
              <a:spcBef>
                <a:spcPts val="0"/>
              </a:spcBef>
              <a:spcAft>
                <a:spcPts val="0"/>
              </a:spcAft>
              <a:buClr>
                <a:srgbClr val="C00000"/>
              </a:buClr>
              <a:buFont typeface="Wingdings" panose="05000000000000000000" pitchFamily="2" charset="2"/>
              <a:buChar char="Ø"/>
            </a:pPr>
            <a:r>
              <a:rPr lang="nl-BE" sz="1800" dirty="0">
                <a:solidFill>
                  <a:prstClr val="black">
                    <a:lumMod val="65000"/>
                    <a:lumOff val="35000"/>
                  </a:prstClr>
                </a:solidFill>
                <a:latin typeface="Calibri"/>
                <a:cs typeface="+mn-cs"/>
              </a:rPr>
              <a:t>Wie zal de schoonmaak betalen?</a:t>
            </a:r>
          </a:p>
          <a:p>
            <a:pPr lvl="1" defTabSz="457200" fontAlgn="auto">
              <a:spcBef>
                <a:spcPts val="0"/>
              </a:spcBef>
              <a:spcAft>
                <a:spcPts val="0"/>
              </a:spcAft>
              <a:buClr>
                <a:srgbClr val="C00000"/>
              </a:buClr>
            </a:pPr>
            <a:r>
              <a:rPr lang="nl-BE" sz="1800" dirty="0">
                <a:solidFill>
                  <a:prstClr val="black">
                    <a:lumMod val="65000"/>
                    <a:lumOff val="35000"/>
                  </a:prstClr>
                </a:solidFill>
                <a:latin typeface="Calibri"/>
                <a:cs typeface="+mn-cs"/>
              </a:rPr>
              <a:t>	</a:t>
            </a:r>
            <a:r>
              <a:rPr lang="nl-NL" sz="1800" i="1" dirty="0">
                <a:solidFill>
                  <a:prstClr val="black">
                    <a:lumMod val="65000"/>
                    <a:lumOff val="35000"/>
                  </a:prstClr>
                </a:solidFill>
                <a:latin typeface="Calibri"/>
                <a:cs typeface="+mn-cs"/>
              </a:rPr>
              <a:t>De schoonmaak wordt nu vaak als extra pakket aangeboden aan de vakantieganger, 	waarbij de kost wordt doorgerekend. Gezien de veiligheid en de plicht van de toerist 	om de woning conform achter te laten, valt perfect te verantwoorden dat de 	schoonmaak nu verplicht is en ten laste valt van de toerist (</a:t>
            </a:r>
            <a:r>
              <a:rPr lang="nl-NL" sz="1800" i="1" dirty="0" err="1">
                <a:solidFill>
                  <a:prstClr val="black">
                    <a:lumMod val="65000"/>
                    <a:lumOff val="35000"/>
                  </a:prstClr>
                </a:solidFill>
                <a:latin typeface="Calibri"/>
                <a:cs typeface="+mn-cs"/>
              </a:rPr>
              <a:t>terugleveringsplicht</a:t>
            </a:r>
            <a:r>
              <a:rPr lang="nl-NL" sz="1800" i="1" dirty="0">
                <a:solidFill>
                  <a:prstClr val="black">
                    <a:lumMod val="65000"/>
                    <a:lumOff val="35000"/>
                  </a:prstClr>
                </a:solidFill>
                <a:latin typeface="Calibri"/>
                <a:cs typeface="+mn-cs"/>
              </a:rPr>
              <a:t>)</a:t>
            </a:r>
          </a:p>
          <a:p>
            <a:pPr lvl="1" defTabSz="457200" fontAlgn="auto">
              <a:spcBef>
                <a:spcPts val="0"/>
              </a:spcBef>
              <a:spcAft>
                <a:spcPts val="0"/>
              </a:spcAft>
              <a:buClr>
                <a:srgbClr val="C00000"/>
              </a:buClr>
            </a:pPr>
            <a:endParaRPr lang="nl-NL" sz="1800" i="1" dirty="0">
              <a:solidFill>
                <a:prstClr val="black">
                  <a:lumMod val="65000"/>
                  <a:lumOff val="35000"/>
                </a:prstClr>
              </a:solidFill>
              <a:latin typeface="Calibri"/>
              <a:cs typeface="+mn-cs"/>
            </a:endParaRPr>
          </a:p>
          <a:p>
            <a:pPr marL="742950" lvl="1" indent="-285750" defTabSz="457200" fontAlgn="auto">
              <a:spcBef>
                <a:spcPts val="0"/>
              </a:spcBef>
              <a:spcAft>
                <a:spcPts val="0"/>
              </a:spcAft>
              <a:buClr>
                <a:srgbClr val="C00000"/>
              </a:buClr>
              <a:buFont typeface="Wingdings" panose="05000000000000000000" pitchFamily="2" charset="2"/>
              <a:buChar char="Ø"/>
            </a:pPr>
            <a:r>
              <a:rPr lang="nl-NL" sz="1800" dirty="0">
                <a:solidFill>
                  <a:prstClr val="black">
                    <a:lumMod val="65000"/>
                    <a:lumOff val="35000"/>
                  </a:prstClr>
                </a:solidFill>
                <a:latin typeface="Calibri"/>
                <a:cs typeface="+mn-cs"/>
              </a:rPr>
              <a:t>Wie betaalt de kosten voor handgels, wegwerpbare hoofdkussenhoezen, huurderspakketten…?</a:t>
            </a:r>
          </a:p>
          <a:p>
            <a:pPr lvl="2" defTabSz="457200" fontAlgn="auto">
              <a:spcBef>
                <a:spcPts val="0"/>
              </a:spcBef>
              <a:spcAft>
                <a:spcPts val="0"/>
              </a:spcAft>
              <a:buClr>
                <a:srgbClr val="C00000"/>
              </a:buClr>
            </a:pPr>
            <a:r>
              <a:rPr lang="nl-BE" sz="1800" i="1" dirty="0">
                <a:solidFill>
                  <a:prstClr val="black">
                    <a:lumMod val="65000"/>
                    <a:lumOff val="35000"/>
                  </a:prstClr>
                </a:solidFill>
                <a:latin typeface="Calibri"/>
                <a:cs typeface="+mn-cs"/>
              </a:rPr>
              <a:t>Hierover moeten afspraken worden gemaakt. Men kan perfect beargumenteren dat deze extra kosten gemaakt moeten worden om de woning veilig te kunnen aanbieden; anderzijds heeft de huurder er uiteraard baat bij dat dit wordt aangeboden. Er bestaat hieromtrent geen strikt juridisch antwoord; veel zal ook afhangen van de (commerciële) strategie die de kantoren in deze willen hanteren</a:t>
            </a:r>
          </a:p>
        </p:txBody>
      </p:sp>
    </p:spTree>
    <p:extLst>
      <p:ext uri="{BB962C8B-B14F-4D97-AF65-F5344CB8AC3E}">
        <p14:creationId xmlns:p14="http://schemas.microsoft.com/office/powerpoint/2010/main" val="24544826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p:cNvSpPr>
            <a:spLocks noGrp="1"/>
          </p:cNvSpPr>
          <p:nvPr>
            <p:ph type="title"/>
          </p:nvPr>
        </p:nvSpPr>
        <p:spPr/>
        <p:txBody>
          <a:bodyPr/>
          <a:lstStyle/>
          <a:p>
            <a:pPr algn="ctr"/>
            <a:r>
              <a:rPr lang="nl-BE" altLang="nl-BE" dirty="0"/>
              <a:t>Voorzorgsmaatregelen in het logies (6/7)</a:t>
            </a:r>
          </a:p>
        </p:txBody>
      </p:sp>
      <p:sp>
        <p:nvSpPr>
          <p:cNvPr id="5" name="Tekstvak 4">
            <a:extLst>
              <a:ext uri="{FF2B5EF4-FFF2-40B4-BE49-F238E27FC236}">
                <a16:creationId xmlns:a16="http://schemas.microsoft.com/office/drawing/2014/main" id="{CBF968D5-2FDD-48AE-84D6-3E2E2DBCA46F}"/>
              </a:ext>
            </a:extLst>
          </p:cNvPr>
          <p:cNvSpPr txBox="1"/>
          <p:nvPr/>
        </p:nvSpPr>
        <p:spPr>
          <a:xfrm>
            <a:off x="88084" y="1582340"/>
            <a:ext cx="8967831" cy="3693319"/>
          </a:xfrm>
          <a:prstGeom prst="rect">
            <a:avLst/>
          </a:prstGeom>
          <a:noFill/>
        </p:spPr>
        <p:txBody>
          <a:bodyPr wrap="square" rtlCol="0">
            <a:spAutoFit/>
          </a:bodyPr>
          <a:lstStyle/>
          <a:p>
            <a:pPr marL="285750" indent="-285750" defTabSz="457200" fontAlgn="auto">
              <a:spcBef>
                <a:spcPts val="0"/>
              </a:spcBef>
              <a:spcAft>
                <a:spcPts val="0"/>
              </a:spcAft>
              <a:buClr>
                <a:srgbClr val="C00000"/>
              </a:buClr>
              <a:buFont typeface="Wingdings" panose="05000000000000000000" pitchFamily="2" charset="2"/>
              <a:buChar char="§"/>
            </a:pPr>
            <a:r>
              <a:rPr lang="nl-NL" sz="1800" dirty="0">
                <a:solidFill>
                  <a:prstClr val="black">
                    <a:lumMod val="65000"/>
                    <a:lumOff val="35000"/>
                  </a:prstClr>
                </a:solidFill>
                <a:latin typeface="Calibri"/>
                <a:cs typeface="+mn-cs"/>
              </a:rPr>
              <a:t>Geldt dit alles ook voor wie als particulier verhuurt of aanbiedt via booking.com, </a:t>
            </a:r>
            <a:r>
              <a:rPr lang="nl-NL" sz="1800" dirty="0" err="1">
                <a:solidFill>
                  <a:prstClr val="black">
                    <a:lumMod val="65000"/>
                    <a:lumOff val="35000"/>
                  </a:prstClr>
                </a:solidFill>
                <a:latin typeface="Calibri"/>
                <a:cs typeface="+mn-cs"/>
              </a:rPr>
              <a:t>airbnb</a:t>
            </a:r>
            <a:r>
              <a:rPr lang="nl-NL" sz="1800" dirty="0">
                <a:solidFill>
                  <a:prstClr val="black">
                    <a:lumMod val="65000"/>
                    <a:lumOff val="35000"/>
                  </a:prstClr>
                </a:solidFill>
                <a:latin typeface="Calibri"/>
                <a:cs typeface="+mn-cs"/>
              </a:rPr>
              <a:t>, …?</a:t>
            </a:r>
          </a:p>
          <a:p>
            <a:pPr marL="742950" lvl="1" indent="-285750" defTabSz="457200" fontAlgn="auto">
              <a:spcBef>
                <a:spcPts val="0"/>
              </a:spcBef>
              <a:spcAft>
                <a:spcPts val="0"/>
              </a:spcAft>
              <a:buClr>
                <a:srgbClr val="C00000"/>
              </a:buClr>
              <a:buFont typeface="Wingdings" panose="05000000000000000000" pitchFamily="2" charset="2"/>
              <a:buChar char="Ø"/>
            </a:pPr>
            <a:r>
              <a:rPr lang="nl-BE" sz="1800" dirty="0">
                <a:solidFill>
                  <a:prstClr val="black">
                    <a:lumMod val="65000"/>
                    <a:lumOff val="35000"/>
                  </a:prstClr>
                </a:solidFill>
                <a:latin typeface="Calibri"/>
                <a:cs typeface="+mn-cs"/>
              </a:rPr>
              <a:t>Het is niet omdat de toeristische verhuurkantoren als sector ‘het huiswerk’ af heeft, dat er geen normen zullen komen in andere sectoren!</a:t>
            </a:r>
          </a:p>
          <a:p>
            <a:pPr lvl="1" defTabSz="457200" fontAlgn="auto">
              <a:spcBef>
                <a:spcPts val="0"/>
              </a:spcBef>
              <a:spcAft>
                <a:spcPts val="0"/>
              </a:spcAft>
              <a:buClr>
                <a:srgbClr val="C00000"/>
              </a:buClr>
            </a:pPr>
            <a:r>
              <a:rPr lang="nl-BE" sz="1800" dirty="0">
                <a:solidFill>
                  <a:prstClr val="black">
                    <a:lumMod val="65000"/>
                    <a:lumOff val="35000"/>
                  </a:prstClr>
                </a:solidFill>
                <a:latin typeface="Calibri"/>
                <a:cs typeface="+mn-cs"/>
              </a:rPr>
              <a:t>	</a:t>
            </a:r>
            <a:r>
              <a:rPr lang="nl-BE" sz="1800" i="1" dirty="0" err="1">
                <a:solidFill>
                  <a:prstClr val="black">
                    <a:lumMod val="65000"/>
                    <a:lumOff val="35000"/>
                  </a:prstClr>
                </a:solidFill>
                <a:latin typeface="Calibri"/>
                <a:cs typeface="+mn-cs"/>
              </a:rPr>
              <a:t>Cfr</a:t>
            </a:r>
            <a:r>
              <a:rPr lang="nl-BE" sz="1800" i="1" dirty="0">
                <a:solidFill>
                  <a:prstClr val="black">
                    <a:lumMod val="65000"/>
                    <a:lumOff val="35000"/>
                  </a:prstClr>
                </a:solidFill>
                <a:latin typeface="Calibri"/>
                <a:cs typeface="+mn-cs"/>
              </a:rPr>
              <a:t>. protocol Toerisme Vlaanderen – protocol </a:t>
            </a:r>
            <a:r>
              <a:rPr lang="nl-BE" sz="1800" i="1" dirty="0" err="1">
                <a:solidFill>
                  <a:prstClr val="black">
                    <a:lumMod val="65000"/>
                    <a:lumOff val="35000"/>
                  </a:prstClr>
                </a:solidFill>
                <a:latin typeface="Calibri"/>
                <a:cs typeface="+mn-cs"/>
              </a:rPr>
              <a:t>Recread</a:t>
            </a:r>
            <a:r>
              <a:rPr lang="nl-BE" sz="1800" i="1" dirty="0">
                <a:solidFill>
                  <a:prstClr val="black">
                    <a:lumMod val="65000"/>
                    <a:lumOff val="35000"/>
                  </a:prstClr>
                </a:solidFill>
                <a:latin typeface="Calibri"/>
                <a:cs typeface="+mn-cs"/>
              </a:rPr>
              <a:t> – normen </a:t>
            </a:r>
            <a:r>
              <a:rPr lang="nl-BE" sz="1800" i="1" dirty="0" err="1">
                <a:solidFill>
                  <a:prstClr val="black">
                    <a:lumMod val="65000"/>
                    <a:lumOff val="35000"/>
                  </a:prstClr>
                </a:solidFill>
                <a:latin typeface="Calibri"/>
                <a:cs typeface="+mn-cs"/>
              </a:rPr>
              <a:t>LiV</a:t>
            </a:r>
            <a:r>
              <a:rPr lang="nl-BE" sz="1800" i="1" dirty="0">
                <a:solidFill>
                  <a:prstClr val="black">
                    <a:lumMod val="65000"/>
                    <a:lumOff val="35000"/>
                  </a:prstClr>
                </a:solidFill>
                <a:latin typeface="Calibri"/>
                <a:cs typeface="+mn-cs"/>
              </a:rPr>
              <a:t> – …</a:t>
            </a:r>
            <a:endParaRPr lang="nl-BE" sz="1800" dirty="0">
              <a:solidFill>
                <a:prstClr val="black">
                  <a:lumMod val="65000"/>
                  <a:lumOff val="35000"/>
                </a:prstClr>
              </a:solidFill>
              <a:latin typeface="Calibri"/>
              <a:cs typeface="+mn-cs"/>
            </a:endParaRPr>
          </a:p>
          <a:p>
            <a:pPr marL="742950" lvl="1" indent="-285750" defTabSz="457200" fontAlgn="auto">
              <a:spcBef>
                <a:spcPts val="0"/>
              </a:spcBef>
              <a:spcAft>
                <a:spcPts val="0"/>
              </a:spcAft>
              <a:buClr>
                <a:srgbClr val="C00000"/>
              </a:buClr>
              <a:buFont typeface="Wingdings" panose="05000000000000000000" pitchFamily="2" charset="2"/>
              <a:buChar char="Ø"/>
            </a:pPr>
            <a:endParaRPr lang="nl-BE" sz="1800" dirty="0">
              <a:solidFill>
                <a:prstClr val="black">
                  <a:lumMod val="65000"/>
                  <a:lumOff val="35000"/>
                </a:prstClr>
              </a:solidFill>
              <a:latin typeface="Calibri"/>
              <a:cs typeface="+mn-cs"/>
            </a:endParaRPr>
          </a:p>
          <a:p>
            <a:pPr marL="742950" lvl="1" indent="-285750" defTabSz="457200" fontAlgn="auto">
              <a:spcBef>
                <a:spcPts val="0"/>
              </a:spcBef>
              <a:spcAft>
                <a:spcPts val="0"/>
              </a:spcAft>
              <a:buClr>
                <a:srgbClr val="C00000"/>
              </a:buClr>
              <a:buFont typeface="Wingdings" panose="05000000000000000000" pitchFamily="2" charset="2"/>
              <a:buChar char="Ø"/>
            </a:pPr>
            <a:r>
              <a:rPr lang="nl-BE" sz="1800" dirty="0">
                <a:solidFill>
                  <a:prstClr val="black">
                    <a:lumMod val="65000"/>
                    <a:lumOff val="35000"/>
                  </a:prstClr>
                </a:solidFill>
                <a:latin typeface="Calibri"/>
                <a:cs typeface="+mn-cs"/>
              </a:rPr>
              <a:t>Make no </a:t>
            </a:r>
            <a:r>
              <a:rPr lang="nl-BE" sz="1800" dirty="0" err="1">
                <a:solidFill>
                  <a:prstClr val="black">
                    <a:lumMod val="65000"/>
                    <a:lumOff val="35000"/>
                  </a:prstClr>
                </a:solidFill>
                <a:latin typeface="Calibri"/>
                <a:cs typeface="+mn-cs"/>
              </a:rPr>
              <a:t>mistake</a:t>
            </a:r>
            <a:r>
              <a:rPr lang="nl-BE" sz="1800" dirty="0">
                <a:solidFill>
                  <a:prstClr val="black">
                    <a:lumMod val="65000"/>
                    <a:lumOff val="35000"/>
                  </a:prstClr>
                </a:solidFill>
                <a:latin typeface="Calibri"/>
                <a:cs typeface="+mn-cs"/>
              </a:rPr>
              <a:t>: alleen wie als sector voorbereid is, zal kunnen heropstarten…</a:t>
            </a:r>
          </a:p>
          <a:p>
            <a:pPr marL="742950" lvl="1" indent="-285750" defTabSz="457200" fontAlgn="auto">
              <a:spcBef>
                <a:spcPts val="0"/>
              </a:spcBef>
              <a:spcAft>
                <a:spcPts val="0"/>
              </a:spcAft>
              <a:buClr>
                <a:srgbClr val="C00000"/>
              </a:buClr>
              <a:buFont typeface="Wingdings" panose="05000000000000000000" pitchFamily="2" charset="2"/>
              <a:buChar char="Ø"/>
            </a:pPr>
            <a:endParaRPr lang="nl-BE" sz="1800" dirty="0">
              <a:solidFill>
                <a:prstClr val="black">
                  <a:lumMod val="65000"/>
                  <a:lumOff val="35000"/>
                </a:prstClr>
              </a:solidFill>
              <a:latin typeface="Calibri"/>
              <a:cs typeface="+mn-cs"/>
            </a:endParaRPr>
          </a:p>
          <a:p>
            <a:pPr marL="742950" lvl="1" indent="-285750" defTabSz="457200" fontAlgn="auto">
              <a:spcBef>
                <a:spcPts val="0"/>
              </a:spcBef>
              <a:spcAft>
                <a:spcPts val="0"/>
              </a:spcAft>
              <a:buClr>
                <a:srgbClr val="C00000"/>
              </a:buClr>
              <a:buFont typeface="Wingdings" panose="05000000000000000000" pitchFamily="2" charset="2"/>
              <a:buChar char="Ø"/>
            </a:pPr>
            <a:r>
              <a:rPr lang="nl-BE" sz="1800" dirty="0">
                <a:solidFill>
                  <a:prstClr val="black">
                    <a:lumMod val="65000"/>
                    <a:lumOff val="35000"/>
                  </a:prstClr>
                </a:solidFill>
                <a:latin typeface="Calibri"/>
                <a:cs typeface="+mn-cs"/>
              </a:rPr>
              <a:t>Dit verklaart waarom </a:t>
            </a:r>
            <a:r>
              <a:rPr lang="nl-BE" sz="1800" dirty="0" err="1">
                <a:solidFill>
                  <a:prstClr val="black">
                    <a:lumMod val="65000"/>
                    <a:lumOff val="35000"/>
                  </a:prstClr>
                </a:solidFill>
                <a:latin typeface="Calibri"/>
                <a:cs typeface="+mn-cs"/>
              </a:rPr>
              <a:t>Airbnb</a:t>
            </a:r>
            <a:r>
              <a:rPr lang="nl-BE" sz="1800" dirty="0">
                <a:solidFill>
                  <a:prstClr val="black">
                    <a:lumMod val="65000"/>
                    <a:lumOff val="35000"/>
                  </a:prstClr>
                </a:solidFill>
                <a:latin typeface="Calibri"/>
                <a:cs typeface="+mn-cs"/>
              </a:rPr>
              <a:t> zelf met een plan komt met richtlijnen: coronavirus wordt gezien als bedreiging voor business model</a:t>
            </a:r>
          </a:p>
          <a:p>
            <a:pPr marL="742950" lvl="1" indent="-285750" defTabSz="457200" fontAlgn="auto">
              <a:spcBef>
                <a:spcPts val="0"/>
              </a:spcBef>
              <a:spcAft>
                <a:spcPts val="0"/>
              </a:spcAft>
              <a:buClr>
                <a:srgbClr val="C00000"/>
              </a:buClr>
              <a:buFont typeface="Wingdings" panose="05000000000000000000" pitchFamily="2" charset="2"/>
              <a:buChar char="Ø"/>
            </a:pPr>
            <a:endParaRPr lang="nl-BE" sz="1800" dirty="0">
              <a:solidFill>
                <a:prstClr val="black">
                  <a:lumMod val="65000"/>
                  <a:lumOff val="35000"/>
                </a:prstClr>
              </a:solidFill>
              <a:latin typeface="Calibri"/>
              <a:cs typeface="+mn-cs"/>
            </a:endParaRPr>
          </a:p>
          <a:p>
            <a:pPr marL="742950" lvl="1" indent="-285750" defTabSz="457200" fontAlgn="auto">
              <a:spcBef>
                <a:spcPts val="0"/>
              </a:spcBef>
              <a:spcAft>
                <a:spcPts val="0"/>
              </a:spcAft>
              <a:buClr>
                <a:srgbClr val="C00000"/>
              </a:buClr>
              <a:buFont typeface="Wingdings" panose="05000000000000000000" pitchFamily="2" charset="2"/>
              <a:buChar char="Ø"/>
            </a:pPr>
            <a:r>
              <a:rPr lang="nl-BE" sz="1800" dirty="0">
                <a:solidFill>
                  <a:prstClr val="black">
                    <a:lumMod val="65000"/>
                    <a:lumOff val="35000"/>
                  </a:prstClr>
                </a:solidFill>
                <a:latin typeface="Calibri"/>
                <a:cs typeface="+mn-cs"/>
              </a:rPr>
              <a:t>Net zoals het coronavirus iedereen kan treffen, wordt iedereen evenzeer met de consequenties geconfronteerd en de verantwoordelijkheden die daaruit voortvloeien.</a:t>
            </a:r>
          </a:p>
          <a:p>
            <a:pPr lvl="1" defTabSz="457200" fontAlgn="auto">
              <a:spcBef>
                <a:spcPts val="0"/>
              </a:spcBef>
              <a:spcAft>
                <a:spcPts val="0"/>
              </a:spcAft>
              <a:buClr>
                <a:srgbClr val="C00000"/>
              </a:buClr>
            </a:pPr>
            <a:r>
              <a:rPr lang="nl-BE" sz="1800" dirty="0">
                <a:solidFill>
                  <a:prstClr val="black">
                    <a:lumMod val="65000"/>
                    <a:lumOff val="35000"/>
                  </a:prstClr>
                </a:solidFill>
                <a:latin typeface="Calibri"/>
                <a:cs typeface="+mn-cs"/>
              </a:rPr>
              <a:t>	</a:t>
            </a:r>
            <a:endParaRPr lang="nl-BE" sz="1800" i="1" dirty="0">
              <a:solidFill>
                <a:prstClr val="black">
                  <a:lumMod val="65000"/>
                  <a:lumOff val="35000"/>
                </a:prstClr>
              </a:solidFill>
              <a:latin typeface="Calibri"/>
              <a:cs typeface="+mn-cs"/>
            </a:endParaRPr>
          </a:p>
        </p:txBody>
      </p:sp>
    </p:spTree>
    <p:extLst>
      <p:ext uri="{BB962C8B-B14F-4D97-AF65-F5344CB8AC3E}">
        <p14:creationId xmlns:p14="http://schemas.microsoft.com/office/powerpoint/2010/main" val="33901929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p:cNvSpPr>
            <a:spLocks noGrp="1"/>
          </p:cNvSpPr>
          <p:nvPr>
            <p:ph type="title"/>
          </p:nvPr>
        </p:nvSpPr>
        <p:spPr/>
        <p:txBody>
          <a:bodyPr/>
          <a:lstStyle/>
          <a:p>
            <a:pPr algn="ctr"/>
            <a:r>
              <a:rPr lang="nl-BE" altLang="nl-BE" dirty="0"/>
              <a:t>Voorzorgsmaatregelen in het logies (7/7)</a:t>
            </a:r>
          </a:p>
        </p:txBody>
      </p:sp>
      <p:sp>
        <p:nvSpPr>
          <p:cNvPr id="4" name="Tekstvak 3">
            <a:extLst>
              <a:ext uri="{FF2B5EF4-FFF2-40B4-BE49-F238E27FC236}">
                <a16:creationId xmlns:a16="http://schemas.microsoft.com/office/drawing/2014/main" id="{BE0B3CE3-1C6E-4673-BF21-145539503524}"/>
              </a:ext>
            </a:extLst>
          </p:cNvPr>
          <p:cNvSpPr txBox="1"/>
          <p:nvPr/>
        </p:nvSpPr>
        <p:spPr>
          <a:xfrm>
            <a:off x="88084" y="1484784"/>
            <a:ext cx="8967831" cy="3693319"/>
          </a:xfrm>
          <a:prstGeom prst="rect">
            <a:avLst/>
          </a:prstGeom>
          <a:noFill/>
        </p:spPr>
        <p:txBody>
          <a:bodyPr wrap="square" rtlCol="0">
            <a:spAutoFit/>
          </a:bodyPr>
          <a:lstStyle/>
          <a:p>
            <a:pPr marL="285750" indent="-285750" defTabSz="457200" fontAlgn="auto">
              <a:spcBef>
                <a:spcPts val="0"/>
              </a:spcBef>
              <a:spcAft>
                <a:spcPts val="0"/>
              </a:spcAft>
              <a:buClr>
                <a:srgbClr val="C00000"/>
              </a:buClr>
              <a:buFont typeface="Wingdings" panose="05000000000000000000" pitchFamily="2" charset="2"/>
              <a:buChar char="§"/>
            </a:pPr>
            <a:r>
              <a:rPr lang="nl-NL" sz="1800" dirty="0">
                <a:solidFill>
                  <a:prstClr val="black">
                    <a:lumMod val="65000"/>
                    <a:lumOff val="35000"/>
                  </a:prstClr>
                </a:solidFill>
                <a:latin typeface="Calibri"/>
                <a:cs typeface="+mn-cs"/>
              </a:rPr>
              <a:t>Bed- en badmatten zijn niet toegestaan</a:t>
            </a:r>
          </a:p>
          <a:p>
            <a:pPr marL="285750" indent="-285750" defTabSz="457200" fontAlgn="auto">
              <a:spcBef>
                <a:spcPts val="0"/>
              </a:spcBef>
              <a:spcAft>
                <a:spcPts val="0"/>
              </a:spcAft>
              <a:buClr>
                <a:srgbClr val="C00000"/>
              </a:buClr>
              <a:buFont typeface="Wingdings" panose="05000000000000000000" pitchFamily="2" charset="2"/>
              <a:buChar char="§"/>
            </a:pPr>
            <a:endParaRPr lang="nl-NL" sz="1800" dirty="0">
              <a:solidFill>
                <a:prstClr val="black">
                  <a:lumMod val="65000"/>
                  <a:lumOff val="35000"/>
                </a:prstClr>
              </a:solidFill>
              <a:latin typeface="Calibri"/>
              <a:cs typeface="+mn-cs"/>
            </a:endParaRPr>
          </a:p>
          <a:p>
            <a:pPr marL="285750" indent="-285750" defTabSz="457200" fontAlgn="auto">
              <a:spcBef>
                <a:spcPts val="0"/>
              </a:spcBef>
              <a:spcAft>
                <a:spcPts val="0"/>
              </a:spcAft>
              <a:buClr>
                <a:srgbClr val="C00000"/>
              </a:buClr>
              <a:buFont typeface="Wingdings" panose="05000000000000000000" pitchFamily="2" charset="2"/>
              <a:buChar char="§"/>
            </a:pPr>
            <a:r>
              <a:rPr lang="nl-NL" sz="1800" dirty="0">
                <a:solidFill>
                  <a:prstClr val="black">
                    <a:lumMod val="65000"/>
                    <a:lumOff val="35000"/>
                  </a:prstClr>
                </a:solidFill>
                <a:latin typeface="Calibri"/>
                <a:cs typeface="+mn-cs"/>
              </a:rPr>
              <a:t>De aanwezige hoofdkussens worden voorzien van wegwerphoezen. Het is ook mogelijk om afwasbare medische kussenslopen te gebruiken. </a:t>
            </a:r>
          </a:p>
          <a:p>
            <a:pPr defTabSz="457200" fontAlgn="auto">
              <a:spcBef>
                <a:spcPts val="0"/>
              </a:spcBef>
              <a:spcAft>
                <a:spcPts val="0"/>
              </a:spcAft>
              <a:buClr>
                <a:srgbClr val="C00000"/>
              </a:buClr>
            </a:pPr>
            <a:r>
              <a:rPr lang="nl-NL" sz="1800" dirty="0">
                <a:solidFill>
                  <a:prstClr val="black">
                    <a:lumMod val="65000"/>
                    <a:lumOff val="35000"/>
                  </a:prstClr>
                </a:solidFill>
                <a:latin typeface="Calibri"/>
                <a:cs typeface="+mn-cs"/>
              </a:rPr>
              <a:t>	</a:t>
            </a:r>
            <a:r>
              <a:rPr lang="nl-NL" sz="1800" i="1" dirty="0">
                <a:solidFill>
                  <a:prstClr val="black">
                    <a:lumMod val="65000"/>
                    <a:lumOff val="35000"/>
                  </a:prstClr>
                </a:solidFill>
                <a:latin typeface="Calibri"/>
                <a:cs typeface="+mn-cs"/>
              </a:rPr>
              <a:t>Een alternatief is dat aan de gasten gevraagd wordt om het eigen hoofdkussen mee te 	brengen</a:t>
            </a:r>
          </a:p>
          <a:p>
            <a:pPr marL="285750" indent="-285750" defTabSz="457200" fontAlgn="auto">
              <a:spcBef>
                <a:spcPts val="0"/>
              </a:spcBef>
              <a:spcAft>
                <a:spcPts val="0"/>
              </a:spcAft>
              <a:buClr>
                <a:srgbClr val="C00000"/>
              </a:buClr>
              <a:buFont typeface="Wingdings" panose="05000000000000000000" pitchFamily="2" charset="2"/>
              <a:buChar char="§"/>
            </a:pPr>
            <a:endParaRPr lang="nl-NL" sz="1800" dirty="0">
              <a:solidFill>
                <a:prstClr val="black">
                  <a:lumMod val="65000"/>
                  <a:lumOff val="35000"/>
                </a:prstClr>
              </a:solidFill>
              <a:latin typeface="Calibri"/>
              <a:cs typeface="+mn-cs"/>
            </a:endParaRPr>
          </a:p>
          <a:p>
            <a:pPr marL="285750" indent="-285750" defTabSz="457200" fontAlgn="auto">
              <a:spcBef>
                <a:spcPts val="0"/>
              </a:spcBef>
              <a:spcAft>
                <a:spcPts val="0"/>
              </a:spcAft>
              <a:buClr>
                <a:srgbClr val="C00000"/>
              </a:buClr>
              <a:buFont typeface="Wingdings" panose="05000000000000000000" pitchFamily="2" charset="2"/>
              <a:buChar char="§"/>
            </a:pPr>
            <a:r>
              <a:rPr lang="nl-NL" sz="1800" dirty="0">
                <a:solidFill>
                  <a:prstClr val="black">
                    <a:lumMod val="65000"/>
                    <a:lumOff val="35000"/>
                  </a:prstClr>
                </a:solidFill>
                <a:latin typeface="Calibri"/>
                <a:cs typeface="+mn-cs"/>
              </a:rPr>
              <a:t>Gebruik een vuilniszak in de vuilnisemmers -&gt; </a:t>
            </a:r>
            <a:r>
              <a:rPr lang="nl-NL" sz="1800" i="1" dirty="0">
                <a:solidFill>
                  <a:prstClr val="black">
                    <a:lumMod val="65000"/>
                    <a:lumOff val="35000"/>
                  </a:prstClr>
                </a:solidFill>
                <a:latin typeface="Calibri"/>
                <a:cs typeface="+mn-cs"/>
              </a:rPr>
              <a:t>Beklemtoon bij de toeristen dat er vuilniszakken beschikbaar zijn tegen aankoopprijs of geef er meteen mee</a:t>
            </a:r>
          </a:p>
          <a:p>
            <a:pPr marL="285750" indent="-285750" defTabSz="457200" fontAlgn="auto">
              <a:spcBef>
                <a:spcPts val="0"/>
              </a:spcBef>
              <a:spcAft>
                <a:spcPts val="0"/>
              </a:spcAft>
              <a:buClr>
                <a:srgbClr val="C00000"/>
              </a:buClr>
              <a:buFont typeface="Wingdings" panose="05000000000000000000" pitchFamily="2" charset="2"/>
              <a:buChar char="§"/>
            </a:pPr>
            <a:endParaRPr lang="nl-NL" sz="1800" dirty="0">
              <a:solidFill>
                <a:prstClr val="black">
                  <a:lumMod val="65000"/>
                  <a:lumOff val="35000"/>
                </a:prstClr>
              </a:solidFill>
              <a:latin typeface="Calibri"/>
              <a:cs typeface="+mn-cs"/>
            </a:endParaRPr>
          </a:p>
          <a:p>
            <a:pPr marL="285750" indent="-285750" defTabSz="457200" fontAlgn="auto">
              <a:spcBef>
                <a:spcPts val="0"/>
              </a:spcBef>
              <a:spcAft>
                <a:spcPts val="0"/>
              </a:spcAft>
              <a:buClr>
                <a:srgbClr val="C00000"/>
              </a:buClr>
              <a:buFont typeface="Wingdings" panose="05000000000000000000" pitchFamily="2" charset="2"/>
              <a:buChar char="§"/>
            </a:pPr>
            <a:r>
              <a:rPr lang="nl-NL" sz="1800" dirty="0">
                <a:solidFill>
                  <a:prstClr val="black">
                    <a:lumMod val="65000"/>
                    <a:lumOff val="35000"/>
                  </a:prstClr>
                </a:solidFill>
                <a:latin typeface="Calibri"/>
                <a:cs typeface="+mn-cs"/>
              </a:rPr>
              <a:t>Minimaliseer het persoonlijke contact door geen routine onderhoud van de vakantiewoning uit te voeren</a:t>
            </a:r>
          </a:p>
          <a:p>
            <a:pPr marL="285750" indent="-285750" defTabSz="457200" fontAlgn="auto">
              <a:spcBef>
                <a:spcPts val="0"/>
              </a:spcBef>
              <a:spcAft>
                <a:spcPts val="0"/>
              </a:spcAft>
              <a:buClr>
                <a:srgbClr val="C00000"/>
              </a:buClr>
              <a:buFont typeface="Wingdings" panose="05000000000000000000" pitchFamily="2" charset="2"/>
              <a:buChar char="§"/>
            </a:pPr>
            <a:endParaRPr lang="nl-BE" sz="1800" dirty="0">
              <a:solidFill>
                <a:prstClr val="black">
                  <a:lumMod val="65000"/>
                  <a:lumOff val="35000"/>
                </a:prstClr>
              </a:solidFill>
              <a:latin typeface="Calibri"/>
              <a:cs typeface="+mn-cs"/>
            </a:endParaRPr>
          </a:p>
        </p:txBody>
      </p:sp>
    </p:spTree>
    <p:extLst>
      <p:ext uri="{BB962C8B-B14F-4D97-AF65-F5344CB8AC3E}">
        <p14:creationId xmlns:p14="http://schemas.microsoft.com/office/powerpoint/2010/main" val="42104003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p:cNvSpPr>
            <a:spLocks noGrp="1"/>
          </p:cNvSpPr>
          <p:nvPr>
            <p:ph type="title"/>
          </p:nvPr>
        </p:nvSpPr>
        <p:spPr/>
        <p:txBody>
          <a:bodyPr/>
          <a:lstStyle/>
          <a:p>
            <a:pPr algn="ctr"/>
            <a:r>
              <a:rPr lang="nl-BE" altLang="nl-BE" dirty="0"/>
              <a:t>Vertrek van de huurders</a:t>
            </a:r>
          </a:p>
        </p:txBody>
      </p:sp>
      <p:sp>
        <p:nvSpPr>
          <p:cNvPr id="5" name="Tekstvak 4">
            <a:extLst>
              <a:ext uri="{FF2B5EF4-FFF2-40B4-BE49-F238E27FC236}">
                <a16:creationId xmlns:a16="http://schemas.microsoft.com/office/drawing/2014/main" id="{6D97CA37-0C6C-4F84-9711-9DC3F2C7ED3C}"/>
              </a:ext>
            </a:extLst>
          </p:cNvPr>
          <p:cNvSpPr txBox="1"/>
          <p:nvPr/>
        </p:nvSpPr>
        <p:spPr>
          <a:xfrm>
            <a:off x="88084" y="1484784"/>
            <a:ext cx="8967831" cy="4801314"/>
          </a:xfrm>
          <a:prstGeom prst="rect">
            <a:avLst/>
          </a:prstGeom>
          <a:noFill/>
        </p:spPr>
        <p:txBody>
          <a:bodyPr wrap="square" rtlCol="0">
            <a:spAutoFit/>
          </a:bodyPr>
          <a:lstStyle/>
          <a:p>
            <a:pPr marL="285750" indent="-285750" defTabSz="457200" fontAlgn="auto">
              <a:spcBef>
                <a:spcPts val="0"/>
              </a:spcBef>
              <a:spcAft>
                <a:spcPts val="0"/>
              </a:spcAft>
              <a:buClr>
                <a:srgbClr val="C00000"/>
              </a:buClr>
              <a:buFont typeface="Wingdings" panose="05000000000000000000" pitchFamily="2" charset="2"/>
              <a:buChar char="§"/>
            </a:pPr>
            <a:r>
              <a:rPr lang="nl-NL" sz="1800" dirty="0">
                <a:solidFill>
                  <a:prstClr val="black">
                    <a:lumMod val="65000"/>
                    <a:lumOff val="35000"/>
                  </a:prstClr>
                </a:solidFill>
                <a:latin typeface="Calibri"/>
                <a:cs typeface="+mn-cs"/>
              </a:rPr>
              <a:t>Indien realiseerbaar zal er bij de huurders op aangedrongen worden om op de </a:t>
            </a:r>
            <a:r>
              <a:rPr lang="nl-NL" sz="1800" dirty="0" err="1">
                <a:solidFill>
                  <a:prstClr val="black">
                    <a:lumMod val="65000"/>
                    <a:lumOff val="35000"/>
                  </a:prstClr>
                </a:solidFill>
                <a:latin typeface="Calibri"/>
                <a:cs typeface="+mn-cs"/>
              </a:rPr>
              <a:t>vertrekdag</a:t>
            </a:r>
            <a:r>
              <a:rPr lang="nl-NL" sz="1800" dirty="0">
                <a:solidFill>
                  <a:prstClr val="black">
                    <a:lumMod val="65000"/>
                    <a:lumOff val="35000"/>
                  </a:prstClr>
                </a:solidFill>
                <a:latin typeface="Calibri"/>
                <a:cs typeface="+mn-cs"/>
              </a:rPr>
              <a:t> in plaats van ’s morgens te vertrekken, de dag voordien ’s avonds te vertrekken. Dus als voorbeeld, bij aankomst/vertrek op vrijdag, wordt aan de vertrekkende huurder gevraagd om te vertrekken op donderdagavond</a:t>
            </a:r>
          </a:p>
          <a:p>
            <a:pPr lvl="1" defTabSz="457200" fontAlgn="auto">
              <a:spcBef>
                <a:spcPts val="0"/>
              </a:spcBef>
              <a:spcAft>
                <a:spcPts val="0"/>
              </a:spcAft>
              <a:buClr>
                <a:srgbClr val="C00000"/>
              </a:buClr>
            </a:pPr>
            <a:r>
              <a:rPr lang="nl-NL" sz="1800" i="1" dirty="0">
                <a:solidFill>
                  <a:prstClr val="black">
                    <a:lumMod val="65000"/>
                    <a:lumOff val="35000"/>
                  </a:prstClr>
                </a:solidFill>
                <a:latin typeface="Calibri"/>
                <a:cs typeface="+mn-cs"/>
              </a:rPr>
              <a:t>Het is zaak om in deze de huurders te sensibiliseren over het belang van voorzorgsmaatregelen en een goede schoonmaak + tijd voor verluchting/desinfecteren/… vooraleer de eigenaar of een nieuwe vakantieganger de woning betrekt. Tenslotte wordt gevraagd om vroeger te vertrekken teneinde alle voorzorgen te kunnen nemen inzake veiligheid en volksgezondheid, waar de toerist ook van heeft kunnen profiteren bij aanvang van zijn verblijf.</a:t>
            </a:r>
          </a:p>
          <a:p>
            <a:pPr lvl="1" defTabSz="457200" fontAlgn="auto">
              <a:spcBef>
                <a:spcPts val="0"/>
              </a:spcBef>
              <a:spcAft>
                <a:spcPts val="0"/>
              </a:spcAft>
              <a:buClr>
                <a:srgbClr val="C00000"/>
              </a:buClr>
            </a:pPr>
            <a:r>
              <a:rPr lang="nl-NL" sz="1800" i="1" dirty="0">
                <a:solidFill>
                  <a:prstClr val="black">
                    <a:lumMod val="65000"/>
                    <a:lumOff val="35000"/>
                  </a:prstClr>
                </a:solidFill>
                <a:latin typeface="Calibri"/>
                <a:cs typeface="+mn-cs"/>
              </a:rPr>
              <a:t>De sectorgids spreekt in deze niet van een formele verplichting om 24u tussen te laten, aangezien er mogelijks gevallen zullen zijn waarin de huurder mordicus wil vasthouden aan zijn vakantieduur. In dat geval zal alleen onderling overleg, sensibilisering, … mogelijks tot een oplossing kunnen leiden.</a:t>
            </a:r>
          </a:p>
          <a:p>
            <a:pPr lvl="1" defTabSz="457200" fontAlgn="auto">
              <a:spcBef>
                <a:spcPts val="0"/>
              </a:spcBef>
              <a:spcAft>
                <a:spcPts val="0"/>
              </a:spcAft>
              <a:buClr>
                <a:srgbClr val="C00000"/>
              </a:buClr>
            </a:pPr>
            <a:r>
              <a:rPr lang="nl-NL" sz="1800" i="1" dirty="0">
                <a:solidFill>
                  <a:prstClr val="black">
                    <a:lumMod val="65000"/>
                    <a:lumOff val="35000"/>
                  </a:prstClr>
                </a:solidFill>
                <a:latin typeface="Calibri"/>
                <a:cs typeface="+mn-cs"/>
              </a:rPr>
              <a:t>Weet echter dat in veel andere sectoren de tussentijd van 24u als formele verplichting geldt! -&gt; Protocol Toerisme Vlaanderen…?</a:t>
            </a:r>
          </a:p>
          <a:p>
            <a:pPr marL="285750" indent="-285750" defTabSz="457200" fontAlgn="auto">
              <a:spcBef>
                <a:spcPts val="0"/>
              </a:spcBef>
              <a:spcAft>
                <a:spcPts val="0"/>
              </a:spcAft>
              <a:buClr>
                <a:srgbClr val="C00000"/>
              </a:buClr>
              <a:buFont typeface="Wingdings" panose="05000000000000000000" pitchFamily="2" charset="2"/>
              <a:buChar char="§"/>
            </a:pPr>
            <a:endParaRPr lang="nl-NL" sz="1800" dirty="0">
              <a:solidFill>
                <a:prstClr val="black">
                  <a:lumMod val="65000"/>
                  <a:lumOff val="35000"/>
                </a:prstClr>
              </a:solidFill>
              <a:latin typeface="Calibri"/>
              <a:cs typeface="+mn-cs"/>
            </a:endParaRPr>
          </a:p>
        </p:txBody>
      </p:sp>
    </p:spTree>
    <p:extLst>
      <p:ext uri="{BB962C8B-B14F-4D97-AF65-F5344CB8AC3E}">
        <p14:creationId xmlns:p14="http://schemas.microsoft.com/office/powerpoint/2010/main" val="9400408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p:cNvSpPr>
            <a:spLocks noGrp="1"/>
          </p:cNvSpPr>
          <p:nvPr>
            <p:ph type="title"/>
          </p:nvPr>
        </p:nvSpPr>
        <p:spPr/>
        <p:txBody>
          <a:bodyPr/>
          <a:lstStyle/>
          <a:p>
            <a:pPr algn="ctr"/>
            <a:r>
              <a:rPr lang="nl-BE" altLang="nl-BE" dirty="0"/>
              <a:t>Poetsen en schoonmaken</a:t>
            </a:r>
          </a:p>
        </p:txBody>
      </p:sp>
      <p:sp>
        <p:nvSpPr>
          <p:cNvPr id="4" name="Tekstvak 3">
            <a:extLst>
              <a:ext uri="{FF2B5EF4-FFF2-40B4-BE49-F238E27FC236}">
                <a16:creationId xmlns:a16="http://schemas.microsoft.com/office/drawing/2014/main" id="{2E3A3A8A-CEF4-47FA-98F0-BBB44B89A930}"/>
              </a:ext>
            </a:extLst>
          </p:cNvPr>
          <p:cNvSpPr txBox="1"/>
          <p:nvPr/>
        </p:nvSpPr>
        <p:spPr>
          <a:xfrm>
            <a:off x="88084" y="1412776"/>
            <a:ext cx="8967831" cy="5078313"/>
          </a:xfrm>
          <a:prstGeom prst="rect">
            <a:avLst/>
          </a:prstGeom>
          <a:noFill/>
        </p:spPr>
        <p:txBody>
          <a:bodyPr wrap="square" rtlCol="0">
            <a:spAutoFit/>
          </a:bodyPr>
          <a:lstStyle/>
          <a:p>
            <a:pPr marL="285750" indent="-285750" defTabSz="457200" fontAlgn="auto">
              <a:spcBef>
                <a:spcPts val="0"/>
              </a:spcBef>
              <a:spcAft>
                <a:spcPts val="0"/>
              </a:spcAft>
              <a:buClr>
                <a:srgbClr val="C00000"/>
              </a:buClr>
              <a:buFont typeface="Wingdings" panose="05000000000000000000" pitchFamily="2" charset="2"/>
              <a:buChar char="§"/>
            </a:pPr>
            <a:r>
              <a:rPr lang="nl-NL" sz="1800" dirty="0">
                <a:solidFill>
                  <a:prstClr val="black">
                    <a:lumMod val="65000"/>
                    <a:lumOff val="35000"/>
                  </a:prstClr>
                </a:solidFill>
                <a:latin typeface="Calibri"/>
                <a:cs typeface="+mn-cs"/>
              </a:rPr>
              <a:t>Beperk directe toegang na het vertrek van de huurders</a:t>
            </a:r>
          </a:p>
          <a:p>
            <a:pPr marL="285750" indent="-285750" defTabSz="457200" fontAlgn="auto">
              <a:spcBef>
                <a:spcPts val="0"/>
              </a:spcBef>
              <a:spcAft>
                <a:spcPts val="0"/>
              </a:spcAft>
              <a:buClr>
                <a:srgbClr val="C00000"/>
              </a:buClr>
              <a:buFont typeface="Wingdings" panose="05000000000000000000" pitchFamily="2" charset="2"/>
              <a:buChar char="§"/>
            </a:pPr>
            <a:endParaRPr lang="nl-NL" sz="1800" dirty="0">
              <a:solidFill>
                <a:prstClr val="black">
                  <a:lumMod val="65000"/>
                  <a:lumOff val="35000"/>
                </a:prstClr>
              </a:solidFill>
              <a:latin typeface="Calibri"/>
              <a:cs typeface="+mn-cs"/>
            </a:endParaRPr>
          </a:p>
          <a:p>
            <a:pPr marL="285750" indent="-285750" defTabSz="457200" fontAlgn="auto">
              <a:spcBef>
                <a:spcPts val="0"/>
              </a:spcBef>
              <a:spcAft>
                <a:spcPts val="0"/>
              </a:spcAft>
              <a:buClr>
                <a:srgbClr val="C00000"/>
              </a:buClr>
              <a:buFont typeface="Wingdings" panose="05000000000000000000" pitchFamily="2" charset="2"/>
              <a:buChar char="§"/>
            </a:pPr>
            <a:r>
              <a:rPr lang="nl-NL" sz="1800" dirty="0">
                <a:solidFill>
                  <a:prstClr val="black">
                    <a:lumMod val="65000"/>
                    <a:lumOff val="35000"/>
                  </a:prstClr>
                </a:solidFill>
                <a:latin typeface="Calibri"/>
                <a:cs typeface="+mn-cs"/>
              </a:rPr>
              <a:t>Geef aan de huurders/toeristen de volgende richtlijnen mee:</a:t>
            </a:r>
          </a:p>
          <a:p>
            <a:pPr marL="742950" lvl="1" indent="-285750" defTabSz="457200" fontAlgn="auto">
              <a:spcBef>
                <a:spcPts val="0"/>
              </a:spcBef>
              <a:spcAft>
                <a:spcPts val="0"/>
              </a:spcAft>
              <a:buClr>
                <a:srgbClr val="C00000"/>
              </a:buClr>
              <a:buFont typeface="Wingdings" panose="05000000000000000000" pitchFamily="2" charset="2"/>
              <a:buChar char="Ø"/>
            </a:pPr>
            <a:r>
              <a:rPr lang="nl-NL" sz="1800" dirty="0">
                <a:solidFill>
                  <a:prstClr val="black">
                    <a:lumMod val="65000"/>
                    <a:lumOff val="35000"/>
                  </a:prstClr>
                </a:solidFill>
                <a:latin typeface="Calibri"/>
                <a:cs typeface="+mn-cs"/>
              </a:rPr>
              <a:t>Was al het linnengoed op het warmst aanbevolen wasprogramma</a:t>
            </a:r>
          </a:p>
          <a:p>
            <a:pPr marL="742950" lvl="1" indent="-285750" defTabSz="457200" fontAlgn="auto">
              <a:spcBef>
                <a:spcPts val="0"/>
              </a:spcBef>
              <a:spcAft>
                <a:spcPts val="0"/>
              </a:spcAft>
              <a:buClr>
                <a:srgbClr val="C00000"/>
              </a:buClr>
              <a:buFont typeface="Wingdings" panose="05000000000000000000" pitchFamily="2" charset="2"/>
              <a:buChar char="Ø"/>
            </a:pPr>
            <a:r>
              <a:rPr lang="nl-NL" sz="1800" dirty="0">
                <a:solidFill>
                  <a:prstClr val="black">
                    <a:lumMod val="65000"/>
                    <a:lumOff val="35000"/>
                  </a:prstClr>
                </a:solidFill>
                <a:latin typeface="Calibri"/>
                <a:cs typeface="+mn-cs"/>
              </a:rPr>
              <a:t>Ventileer de ruimtes goed en niet alleen tijdens het schoonmaken</a:t>
            </a:r>
          </a:p>
          <a:p>
            <a:pPr marL="742950" lvl="1" indent="-285750" defTabSz="457200" fontAlgn="auto">
              <a:spcBef>
                <a:spcPts val="0"/>
              </a:spcBef>
              <a:spcAft>
                <a:spcPts val="0"/>
              </a:spcAft>
              <a:buClr>
                <a:srgbClr val="C00000"/>
              </a:buClr>
              <a:buFont typeface="Wingdings" panose="05000000000000000000" pitchFamily="2" charset="2"/>
              <a:buChar char="Ø"/>
            </a:pPr>
            <a:r>
              <a:rPr lang="nl-NL" sz="1800" dirty="0">
                <a:solidFill>
                  <a:prstClr val="black">
                    <a:lumMod val="65000"/>
                    <a:lumOff val="35000"/>
                  </a:prstClr>
                </a:solidFill>
                <a:latin typeface="Calibri"/>
                <a:cs typeface="+mn-cs"/>
              </a:rPr>
              <a:t>Was je handen grondig voor en na elke schoonmaakbeurt</a:t>
            </a:r>
          </a:p>
          <a:p>
            <a:pPr marL="742950" lvl="1" indent="-285750" defTabSz="457200" fontAlgn="auto">
              <a:spcBef>
                <a:spcPts val="0"/>
              </a:spcBef>
              <a:spcAft>
                <a:spcPts val="0"/>
              </a:spcAft>
              <a:buClr>
                <a:srgbClr val="C00000"/>
              </a:buClr>
              <a:buFont typeface="Wingdings" panose="05000000000000000000" pitchFamily="2" charset="2"/>
              <a:buChar char="Ø"/>
            </a:pPr>
            <a:r>
              <a:rPr lang="nl-NL" sz="1800" dirty="0">
                <a:solidFill>
                  <a:prstClr val="black">
                    <a:lumMod val="65000"/>
                    <a:lumOff val="35000"/>
                  </a:prstClr>
                </a:solidFill>
                <a:latin typeface="Calibri"/>
                <a:cs typeface="+mn-cs"/>
              </a:rPr>
              <a:t>Tijdens het schoonmaken wordt er minstens 20 minuten grondig geventileerd</a:t>
            </a:r>
          </a:p>
          <a:p>
            <a:pPr marL="742950" lvl="1" indent="-285750" defTabSz="457200" fontAlgn="auto">
              <a:spcBef>
                <a:spcPts val="0"/>
              </a:spcBef>
              <a:spcAft>
                <a:spcPts val="0"/>
              </a:spcAft>
              <a:buClr>
                <a:srgbClr val="C00000"/>
              </a:buClr>
              <a:buFont typeface="Wingdings" panose="05000000000000000000" pitchFamily="2" charset="2"/>
              <a:buChar char="Ø"/>
            </a:pPr>
            <a:r>
              <a:rPr lang="nl-NL" sz="1800" dirty="0">
                <a:solidFill>
                  <a:prstClr val="black">
                    <a:lumMod val="65000"/>
                    <a:lumOff val="35000"/>
                  </a:prstClr>
                </a:solidFill>
                <a:latin typeface="Calibri"/>
                <a:cs typeface="+mn-cs"/>
              </a:rPr>
              <a:t>Eerst schoonmaken en dan ontsmetten</a:t>
            </a:r>
          </a:p>
          <a:p>
            <a:pPr marL="742950" lvl="1" indent="-285750" defTabSz="457200" fontAlgn="auto">
              <a:spcBef>
                <a:spcPts val="0"/>
              </a:spcBef>
              <a:spcAft>
                <a:spcPts val="0"/>
              </a:spcAft>
              <a:buClr>
                <a:srgbClr val="C00000"/>
              </a:buClr>
              <a:buFont typeface="Wingdings" panose="05000000000000000000" pitchFamily="2" charset="2"/>
              <a:buChar char="Ø"/>
            </a:pPr>
            <a:r>
              <a:rPr lang="nl-NL" sz="1800" dirty="0">
                <a:solidFill>
                  <a:prstClr val="black">
                    <a:lumMod val="65000"/>
                    <a:lumOff val="35000"/>
                  </a:prstClr>
                </a:solidFill>
                <a:latin typeface="Calibri"/>
                <a:cs typeface="+mn-cs"/>
              </a:rPr>
              <a:t>Er wordt extra aandacht besteed aan oppervlakten die vaak worden aangeraakt</a:t>
            </a:r>
          </a:p>
          <a:p>
            <a:pPr marL="742950" lvl="1" indent="-285750" defTabSz="457200" fontAlgn="auto">
              <a:spcBef>
                <a:spcPts val="0"/>
              </a:spcBef>
              <a:spcAft>
                <a:spcPts val="0"/>
              </a:spcAft>
              <a:buClr>
                <a:srgbClr val="C00000"/>
              </a:buClr>
              <a:buFont typeface="Wingdings" panose="05000000000000000000" pitchFamily="2" charset="2"/>
              <a:buChar char="Ø"/>
            </a:pPr>
            <a:r>
              <a:rPr lang="nl-NL" sz="1800" dirty="0">
                <a:solidFill>
                  <a:prstClr val="black">
                    <a:lumMod val="65000"/>
                    <a:lumOff val="35000"/>
                  </a:prstClr>
                </a:solidFill>
                <a:latin typeface="Calibri"/>
                <a:cs typeface="+mn-cs"/>
              </a:rPr>
              <a:t>Gebruik wegwerphandschoenen bij het schoonmaken van de vakantiewoning en raak het gezicht niet aan</a:t>
            </a:r>
          </a:p>
          <a:p>
            <a:pPr marL="742950" lvl="1" indent="-285750" defTabSz="457200" fontAlgn="auto">
              <a:spcBef>
                <a:spcPts val="0"/>
              </a:spcBef>
              <a:spcAft>
                <a:spcPts val="0"/>
              </a:spcAft>
              <a:buClr>
                <a:srgbClr val="C00000"/>
              </a:buClr>
              <a:buFont typeface="Wingdings" panose="05000000000000000000" pitchFamily="2" charset="2"/>
              <a:buChar char="Ø"/>
            </a:pPr>
            <a:r>
              <a:rPr lang="nl-NL" sz="1800" dirty="0">
                <a:solidFill>
                  <a:prstClr val="black">
                    <a:lumMod val="65000"/>
                    <a:lumOff val="35000"/>
                  </a:prstClr>
                </a:solidFill>
                <a:latin typeface="Calibri"/>
                <a:cs typeface="+mn-cs"/>
              </a:rPr>
              <a:t>Leeg je stofzuiger na elke schoonmaakbeurt en veeg je stofzuiger ook af met ontsmettingsmiddel</a:t>
            </a:r>
          </a:p>
          <a:p>
            <a:pPr marL="742950" lvl="1" indent="-285750" defTabSz="457200" fontAlgn="auto">
              <a:spcBef>
                <a:spcPts val="0"/>
              </a:spcBef>
              <a:spcAft>
                <a:spcPts val="0"/>
              </a:spcAft>
              <a:buClr>
                <a:srgbClr val="C00000"/>
              </a:buClr>
              <a:buFont typeface="Wingdings" panose="05000000000000000000" pitchFamily="2" charset="2"/>
              <a:buChar char="Ø"/>
            </a:pPr>
            <a:r>
              <a:rPr lang="nl-NL" sz="1800" dirty="0">
                <a:solidFill>
                  <a:prstClr val="black">
                    <a:lumMod val="65000"/>
                    <a:lumOff val="35000"/>
                  </a:prstClr>
                </a:solidFill>
                <a:latin typeface="Calibri"/>
                <a:cs typeface="+mn-cs"/>
              </a:rPr>
              <a:t>Tijdens het poetsen wordt water en zeep gebruikt</a:t>
            </a:r>
          </a:p>
          <a:p>
            <a:pPr marL="742950" lvl="1" indent="-285750" defTabSz="457200" fontAlgn="auto">
              <a:spcBef>
                <a:spcPts val="0"/>
              </a:spcBef>
              <a:spcAft>
                <a:spcPts val="0"/>
              </a:spcAft>
              <a:buClr>
                <a:srgbClr val="C00000"/>
              </a:buClr>
              <a:buFont typeface="Wingdings" panose="05000000000000000000" pitchFamily="2" charset="2"/>
              <a:buChar char="Ø"/>
            </a:pPr>
            <a:r>
              <a:rPr lang="nl-NL" sz="1800" dirty="0">
                <a:solidFill>
                  <a:prstClr val="black">
                    <a:lumMod val="65000"/>
                    <a:lumOff val="35000"/>
                  </a:prstClr>
                </a:solidFill>
                <a:latin typeface="Calibri"/>
                <a:cs typeface="+mn-cs"/>
              </a:rPr>
              <a:t>Na het poetsen worden de wegwerphandschoenen weggegooid en worden de handen goed gewassen</a:t>
            </a:r>
          </a:p>
          <a:p>
            <a:pPr marL="742950" lvl="1" indent="-285750" defTabSz="457200" fontAlgn="auto">
              <a:spcBef>
                <a:spcPts val="0"/>
              </a:spcBef>
              <a:spcAft>
                <a:spcPts val="0"/>
              </a:spcAft>
              <a:buClr>
                <a:srgbClr val="C00000"/>
              </a:buClr>
              <a:buFont typeface="Wingdings" panose="05000000000000000000" pitchFamily="2" charset="2"/>
              <a:buChar char="Ø"/>
            </a:pPr>
            <a:r>
              <a:rPr lang="nl-NL" sz="1800" dirty="0">
                <a:solidFill>
                  <a:prstClr val="black">
                    <a:lumMod val="65000"/>
                    <a:lumOff val="35000"/>
                  </a:prstClr>
                </a:solidFill>
                <a:latin typeface="Calibri"/>
                <a:cs typeface="+mn-cs"/>
              </a:rPr>
              <a:t>Ontsmetten en desinfecteren wordt uitgevoerd met ontsmettingsalcohol (min 70% alcohol) of verdund huishoudelijk bleekmiddel en keukenrol</a:t>
            </a:r>
          </a:p>
        </p:txBody>
      </p:sp>
    </p:spTree>
    <p:extLst>
      <p:ext uri="{BB962C8B-B14F-4D97-AF65-F5344CB8AC3E}">
        <p14:creationId xmlns:p14="http://schemas.microsoft.com/office/powerpoint/2010/main" val="1270591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p:cNvSpPr>
            <a:spLocks noGrp="1"/>
          </p:cNvSpPr>
          <p:nvPr>
            <p:ph type="title"/>
          </p:nvPr>
        </p:nvSpPr>
        <p:spPr/>
        <p:txBody>
          <a:bodyPr/>
          <a:lstStyle/>
          <a:p>
            <a:r>
              <a:rPr lang="nl-BE" altLang="nl-BE" dirty="0"/>
              <a:t>1. Over de </a:t>
            </a:r>
            <a:r>
              <a:rPr lang="nl-BE" altLang="nl-BE" dirty="0" err="1"/>
              <a:t>exitstrategie</a:t>
            </a:r>
            <a:endParaRPr lang="nl-BE" altLang="nl-BE" dirty="0"/>
          </a:p>
        </p:txBody>
      </p:sp>
      <p:sp>
        <p:nvSpPr>
          <p:cNvPr id="5" name="Tekstvak 4">
            <a:extLst>
              <a:ext uri="{FF2B5EF4-FFF2-40B4-BE49-F238E27FC236}">
                <a16:creationId xmlns:a16="http://schemas.microsoft.com/office/drawing/2014/main" id="{B6F64D63-52ED-46EA-AC76-F1D0E35AFF61}"/>
              </a:ext>
            </a:extLst>
          </p:cNvPr>
          <p:cNvSpPr txBox="1"/>
          <p:nvPr/>
        </p:nvSpPr>
        <p:spPr>
          <a:xfrm>
            <a:off x="176169" y="1556792"/>
            <a:ext cx="8967831" cy="4524315"/>
          </a:xfrm>
          <a:prstGeom prst="rect">
            <a:avLst/>
          </a:prstGeom>
          <a:noFill/>
        </p:spPr>
        <p:txBody>
          <a:bodyPr wrap="square" rtlCol="0">
            <a:spAutoFit/>
          </a:bodyPr>
          <a:lstStyle/>
          <a:p>
            <a:pPr marL="285750" indent="-285750" defTabSz="457200" fontAlgn="auto">
              <a:spcBef>
                <a:spcPts val="0"/>
              </a:spcBef>
              <a:spcAft>
                <a:spcPts val="0"/>
              </a:spcAft>
              <a:buClr>
                <a:srgbClr val="C00000"/>
              </a:buClr>
              <a:buFont typeface="Wingdings" panose="05000000000000000000" pitchFamily="2" charset="2"/>
              <a:buChar char="§"/>
            </a:pPr>
            <a:r>
              <a:rPr lang="nl-BE" sz="1800" dirty="0">
                <a:solidFill>
                  <a:prstClr val="black">
                    <a:lumMod val="65000"/>
                    <a:lumOff val="35000"/>
                  </a:prstClr>
                </a:solidFill>
                <a:latin typeface="Calibri"/>
                <a:cs typeface="+mn-cs"/>
              </a:rPr>
              <a:t>Terug in de tijd: Nationale Veiligheidsraad van </a:t>
            </a:r>
            <a:r>
              <a:rPr lang="nl-BE" sz="1800" b="1" u="sng" dirty="0">
                <a:solidFill>
                  <a:prstClr val="black">
                    <a:lumMod val="65000"/>
                    <a:lumOff val="35000"/>
                  </a:prstClr>
                </a:solidFill>
                <a:latin typeface="Calibri"/>
                <a:cs typeface="+mn-cs"/>
              </a:rPr>
              <a:t>vrijdag 24 april</a:t>
            </a:r>
            <a:r>
              <a:rPr lang="nl-BE" sz="1800" dirty="0">
                <a:solidFill>
                  <a:prstClr val="black">
                    <a:lumMod val="65000"/>
                    <a:lumOff val="35000"/>
                  </a:prstClr>
                </a:solidFill>
                <a:latin typeface="Calibri"/>
                <a:cs typeface="+mn-cs"/>
              </a:rPr>
              <a:t>:</a:t>
            </a:r>
          </a:p>
          <a:p>
            <a:pPr marL="742950" lvl="1" indent="-285750" defTabSz="457200" fontAlgn="auto">
              <a:spcBef>
                <a:spcPts val="0"/>
              </a:spcBef>
              <a:spcAft>
                <a:spcPts val="0"/>
              </a:spcAft>
              <a:buClr>
                <a:srgbClr val="C00000"/>
              </a:buClr>
              <a:buFont typeface="Wingdings" panose="05000000000000000000" pitchFamily="2" charset="2"/>
              <a:buChar char="Ø"/>
            </a:pPr>
            <a:r>
              <a:rPr lang="nl-BE" sz="1800" dirty="0">
                <a:solidFill>
                  <a:prstClr val="black">
                    <a:lumMod val="65000"/>
                    <a:lumOff val="35000"/>
                  </a:prstClr>
                </a:solidFill>
                <a:latin typeface="Calibri"/>
                <a:cs typeface="+mn-cs"/>
              </a:rPr>
              <a:t>Vanaf 18 mei wordt </a:t>
            </a:r>
            <a:r>
              <a:rPr lang="nl-BE" sz="1800" u="sng" dirty="0">
                <a:solidFill>
                  <a:prstClr val="black">
                    <a:lumMod val="65000"/>
                    <a:lumOff val="35000"/>
                  </a:prstClr>
                </a:solidFill>
                <a:latin typeface="Calibri"/>
                <a:cs typeface="+mn-cs"/>
              </a:rPr>
              <a:t>overwogen</a:t>
            </a:r>
            <a:r>
              <a:rPr lang="nl-BE" sz="1800" dirty="0">
                <a:solidFill>
                  <a:prstClr val="black">
                    <a:lumMod val="65000"/>
                    <a:lumOff val="35000"/>
                  </a:prstClr>
                </a:solidFill>
                <a:latin typeface="Calibri"/>
                <a:cs typeface="+mn-cs"/>
              </a:rPr>
              <a:t> om dagtrips toe te laten, minstens door tweede </a:t>
            </a:r>
            <a:r>
              <a:rPr lang="nl-BE" sz="1800" dirty="0" err="1">
                <a:solidFill>
                  <a:prstClr val="black">
                    <a:lumMod val="65000"/>
                    <a:lumOff val="35000"/>
                  </a:prstClr>
                </a:solidFill>
                <a:latin typeface="Calibri"/>
                <a:cs typeface="+mn-cs"/>
              </a:rPr>
              <a:t>verblijvers</a:t>
            </a:r>
            <a:r>
              <a:rPr lang="nl-BE" sz="1800" dirty="0">
                <a:solidFill>
                  <a:prstClr val="black">
                    <a:lumMod val="65000"/>
                    <a:lumOff val="35000"/>
                  </a:prstClr>
                </a:solidFill>
                <a:latin typeface="Calibri"/>
                <a:cs typeface="+mn-cs"/>
              </a:rPr>
              <a:t>, die dus niet mogen overnachten</a:t>
            </a:r>
          </a:p>
          <a:p>
            <a:pPr marL="742950" lvl="1" indent="-285750" defTabSz="457200" fontAlgn="auto">
              <a:spcBef>
                <a:spcPts val="0"/>
              </a:spcBef>
              <a:spcAft>
                <a:spcPts val="0"/>
              </a:spcAft>
              <a:buClr>
                <a:srgbClr val="C00000"/>
              </a:buClr>
              <a:buFont typeface="Wingdings" panose="05000000000000000000" pitchFamily="2" charset="2"/>
              <a:buChar char="Ø"/>
            </a:pPr>
            <a:r>
              <a:rPr lang="nl-BE" sz="1800" dirty="0">
                <a:solidFill>
                  <a:prstClr val="black">
                    <a:lumMod val="65000"/>
                    <a:lumOff val="35000"/>
                  </a:prstClr>
                </a:solidFill>
                <a:latin typeface="Calibri"/>
                <a:cs typeface="+mn-cs"/>
              </a:rPr>
              <a:t>Vanaf 8 juni wordt </a:t>
            </a:r>
            <a:r>
              <a:rPr lang="nl-BE" sz="1800" u="sng" dirty="0">
                <a:solidFill>
                  <a:prstClr val="black">
                    <a:lumMod val="65000"/>
                    <a:lumOff val="35000"/>
                  </a:prstClr>
                </a:solidFill>
                <a:latin typeface="Calibri"/>
                <a:cs typeface="+mn-cs"/>
              </a:rPr>
              <a:t>overwogen</a:t>
            </a:r>
            <a:r>
              <a:rPr lang="nl-BE" sz="1800" dirty="0">
                <a:solidFill>
                  <a:prstClr val="black">
                    <a:lumMod val="65000"/>
                    <a:lumOff val="35000"/>
                  </a:prstClr>
                </a:solidFill>
                <a:latin typeface="Calibri"/>
                <a:cs typeface="+mn-cs"/>
              </a:rPr>
              <a:t> om meerdaagse trips toe te laten, met overnachting</a:t>
            </a:r>
          </a:p>
          <a:p>
            <a:pPr marL="742950" lvl="1" indent="-285750" defTabSz="457200" fontAlgn="auto">
              <a:spcBef>
                <a:spcPts val="0"/>
              </a:spcBef>
              <a:spcAft>
                <a:spcPts val="0"/>
              </a:spcAft>
              <a:buClr>
                <a:srgbClr val="C00000"/>
              </a:buClr>
              <a:buFont typeface="Wingdings" panose="05000000000000000000" pitchFamily="2" charset="2"/>
              <a:buChar char="Ø"/>
            </a:pPr>
            <a:r>
              <a:rPr lang="nl-BE" sz="1800" dirty="0">
                <a:solidFill>
                  <a:prstClr val="black">
                    <a:lumMod val="65000"/>
                    <a:lumOff val="35000"/>
                  </a:prstClr>
                </a:solidFill>
                <a:latin typeface="Calibri"/>
                <a:cs typeface="+mn-cs"/>
              </a:rPr>
              <a:t>Oversteken van de grens al zeker verboden tot 8 juni</a:t>
            </a:r>
          </a:p>
          <a:p>
            <a:pPr marL="285750" indent="-285750" defTabSz="457200" fontAlgn="auto">
              <a:spcBef>
                <a:spcPts val="0"/>
              </a:spcBef>
              <a:spcAft>
                <a:spcPts val="0"/>
              </a:spcAft>
              <a:buClr>
                <a:srgbClr val="C00000"/>
              </a:buClr>
              <a:buFont typeface="Wingdings" panose="05000000000000000000" pitchFamily="2" charset="2"/>
              <a:buChar char="§"/>
            </a:pPr>
            <a:endParaRPr lang="nl-BE" sz="1800" dirty="0">
              <a:solidFill>
                <a:prstClr val="black">
                  <a:lumMod val="65000"/>
                  <a:lumOff val="35000"/>
                </a:prstClr>
              </a:solidFill>
              <a:latin typeface="Calibri"/>
              <a:cs typeface="+mn-cs"/>
            </a:endParaRPr>
          </a:p>
          <a:p>
            <a:pPr marL="285750" indent="-285750" defTabSz="457200" fontAlgn="auto">
              <a:spcBef>
                <a:spcPts val="0"/>
              </a:spcBef>
              <a:spcAft>
                <a:spcPts val="0"/>
              </a:spcAft>
              <a:buClr>
                <a:srgbClr val="C00000"/>
              </a:buClr>
              <a:buFont typeface="Wingdings" panose="05000000000000000000" pitchFamily="2" charset="2"/>
              <a:buChar char="§"/>
            </a:pPr>
            <a:r>
              <a:rPr lang="nl-BE" sz="1800" dirty="0">
                <a:solidFill>
                  <a:prstClr val="black">
                    <a:lumMod val="65000"/>
                    <a:lumOff val="35000"/>
                  </a:prstClr>
                </a:solidFill>
                <a:latin typeface="Calibri"/>
                <a:cs typeface="+mn-cs"/>
              </a:rPr>
              <a:t>Na vraag tot formele duidelijkheid werd deze interpretatie van de beslissing ons zo bevestigd door Toerisme Vlaanderen</a:t>
            </a:r>
          </a:p>
          <a:p>
            <a:pPr marL="285750" indent="-285750" defTabSz="457200" fontAlgn="auto">
              <a:spcBef>
                <a:spcPts val="0"/>
              </a:spcBef>
              <a:spcAft>
                <a:spcPts val="0"/>
              </a:spcAft>
              <a:buClr>
                <a:srgbClr val="C00000"/>
              </a:buClr>
              <a:buFont typeface="Wingdings" panose="05000000000000000000" pitchFamily="2" charset="2"/>
              <a:buChar char="§"/>
            </a:pPr>
            <a:endParaRPr lang="nl-BE" sz="1800" dirty="0">
              <a:solidFill>
                <a:prstClr val="black">
                  <a:lumMod val="65000"/>
                  <a:lumOff val="35000"/>
                </a:prstClr>
              </a:solidFill>
              <a:latin typeface="Calibri"/>
              <a:cs typeface="+mn-cs"/>
            </a:endParaRPr>
          </a:p>
          <a:p>
            <a:pPr marL="285750" indent="-285750" defTabSz="457200" fontAlgn="auto">
              <a:spcBef>
                <a:spcPts val="0"/>
              </a:spcBef>
              <a:spcAft>
                <a:spcPts val="0"/>
              </a:spcAft>
              <a:buClr>
                <a:srgbClr val="C00000"/>
              </a:buClr>
              <a:buFont typeface="Wingdings" panose="05000000000000000000" pitchFamily="2" charset="2"/>
              <a:buChar char="§"/>
            </a:pPr>
            <a:r>
              <a:rPr lang="nl-BE" sz="1800" dirty="0">
                <a:solidFill>
                  <a:prstClr val="black">
                    <a:lumMod val="65000"/>
                    <a:lumOff val="35000"/>
                  </a:prstClr>
                </a:solidFill>
                <a:latin typeface="Calibri"/>
                <a:cs typeface="+mn-cs"/>
              </a:rPr>
              <a:t>Noteer de voorwaardelijke wijs: alle stappen in de </a:t>
            </a:r>
            <a:r>
              <a:rPr lang="nl-BE" sz="1800" dirty="0" err="1">
                <a:solidFill>
                  <a:prstClr val="black">
                    <a:lumMod val="65000"/>
                    <a:lumOff val="35000"/>
                  </a:prstClr>
                </a:solidFill>
                <a:latin typeface="Calibri"/>
                <a:cs typeface="+mn-cs"/>
              </a:rPr>
              <a:t>exitstrategie</a:t>
            </a:r>
            <a:r>
              <a:rPr lang="nl-BE" sz="1800" dirty="0">
                <a:solidFill>
                  <a:prstClr val="black">
                    <a:lumMod val="65000"/>
                    <a:lumOff val="35000"/>
                  </a:prstClr>
                </a:solidFill>
                <a:latin typeface="Calibri"/>
                <a:cs typeface="+mn-cs"/>
              </a:rPr>
              <a:t> zijn afhankelijk van een verdere positieve evolutie van de cijfers inzake aantal besmettingen, opnames in intensieve zorgen, overlijdens en – misschien nog het meest cruciaal – doorgeven van besmetting (gedaald van factor 3 eind maart naar 0,6 vandaag)</a:t>
            </a:r>
          </a:p>
          <a:p>
            <a:pPr marL="285750" indent="-285750" defTabSz="457200" fontAlgn="auto">
              <a:spcBef>
                <a:spcPts val="0"/>
              </a:spcBef>
              <a:spcAft>
                <a:spcPts val="0"/>
              </a:spcAft>
              <a:buClr>
                <a:srgbClr val="C00000"/>
              </a:buClr>
              <a:buFont typeface="Wingdings" panose="05000000000000000000" pitchFamily="2" charset="2"/>
              <a:buChar char="§"/>
            </a:pPr>
            <a:endParaRPr lang="nl-BE" sz="1800" dirty="0">
              <a:solidFill>
                <a:prstClr val="black">
                  <a:lumMod val="65000"/>
                  <a:lumOff val="35000"/>
                </a:prstClr>
              </a:solidFill>
              <a:latin typeface="Calibri"/>
              <a:cs typeface="+mn-cs"/>
            </a:endParaRPr>
          </a:p>
          <a:p>
            <a:pPr marL="285750" indent="-285750" defTabSz="457200" fontAlgn="auto">
              <a:spcBef>
                <a:spcPts val="0"/>
              </a:spcBef>
              <a:spcAft>
                <a:spcPts val="0"/>
              </a:spcAft>
              <a:buClr>
                <a:srgbClr val="C00000"/>
              </a:buClr>
              <a:buFont typeface="Wingdings" panose="05000000000000000000" pitchFamily="2" charset="2"/>
              <a:buChar char="§"/>
            </a:pPr>
            <a:r>
              <a:rPr lang="nl-BE" sz="1800" dirty="0">
                <a:solidFill>
                  <a:prstClr val="black">
                    <a:lumMod val="65000"/>
                    <a:lumOff val="35000"/>
                  </a:prstClr>
                </a:solidFill>
                <a:latin typeface="Calibri"/>
                <a:cs typeface="+mn-cs"/>
              </a:rPr>
              <a:t>Indien de cijfers door de versoepeling verslechteren: elke kans dat verdere stappen in de </a:t>
            </a:r>
            <a:r>
              <a:rPr lang="nl-BE" sz="1800" dirty="0" err="1">
                <a:solidFill>
                  <a:prstClr val="black">
                    <a:lumMod val="65000"/>
                    <a:lumOff val="35000"/>
                  </a:prstClr>
                </a:solidFill>
                <a:latin typeface="Calibri"/>
                <a:cs typeface="+mn-cs"/>
              </a:rPr>
              <a:t>exitstrategie</a:t>
            </a:r>
            <a:r>
              <a:rPr lang="nl-BE" sz="1800" dirty="0">
                <a:solidFill>
                  <a:prstClr val="black">
                    <a:lumMod val="65000"/>
                    <a:lumOff val="35000"/>
                  </a:prstClr>
                </a:solidFill>
                <a:latin typeface="Calibri"/>
                <a:cs typeface="+mn-cs"/>
              </a:rPr>
              <a:t> on </a:t>
            </a:r>
            <a:r>
              <a:rPr lang="nl-BE" sz="1800" dirty="0" err="1">
                <a:solidFill>
                  <a:prstClr val="black">
                    <a:lumMod val="65000"/>
                    <a:lumOff val="35000"/>
                  </a:prstClr>
                </a:solidFill>
                <a:latin typeface="Calibri"/>
                <a:cs typeface="+mn-cs"/>
              </a:rPr>
              <a:t>hold</a:t>
            </a:r>
            <a:r>
              <a:rPr lang="nl-BE" sz="1800" dirty="0">
                <a:solidFill>
                  <a:prstClr val="black">
                    <a:lumMod val="65000"/>
                    <a:lumOff val="35000"/>
                  </a:prstClr>
                </a:solidFill>
                <a:latin typeface="Calibri"/>
                <a:cs typeface="+mn-cs"/>
              </a:rPr>
              <a:t> worden gezet of zelfs dat we terug wat meer richting </a:t>
            </a:r>
            <a:r>
              <a:rPr lang="nl-BE" sz="1800" dirty="0" err="1">
                <a:solidFill>
                  <a:prstClr val="black">
                    <a:lumMod val="65000"/>
                    <a:lumOff val="35000"/>
                  </a:prstClr>
                </a:solidFill>
                <a:latin typeface="Calibri"/>
                <a:cs typeface="+mn-cs"/>
              </a:rPr>
              <a:t>lockdown</a:t>
            </a:r>
            <a:r>
              <a:rPr lang="nl-BE" sz="1800" dirty="0">
                <a:solidFill>
                  <a:prstClr val="black">
                    <a:lumMod val="65000"/>
                    <a:lumOff val="35000"/>
                  </a:prstClr>
                </a:solidFill>
                <a:latin typeface="Calibri"/>
                <a:cs typeface="+mn-cs"/>
              </a:rPr>
              <a:t> gaan!</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el 1"/>
          <p:cNvSpPr>
            <a:spLocks noGrp="1"/>
          </p:cNvSpPr>
          <p:nvPr>
            <p:ph type="ctr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nl-BE" altLang="nl-BE" dirty="0"/>
              <a:t>Bedankt voor uw aandacht</a:t>
            </a:r>
          </a:p>
        </p:txBody>
      </p:sp>
      <p:sp>
        <p:nvSpPr>
          <p:cNvPr id="3" name="Ondertitel 2"/>
          <p:cNvSpPr>
            <a:spLocks noGrp="1"/>
          </p:cNvSpPr>
          <p:nvPr>
            <p:ph type="subTitle" idx="1"/>
          </p:nvPr>
        </p:nvSpPr>
        <p:spPr/>
        <p:txBody>
          <a:bodyPr/>
          <a:lstStyle/>
          <a:p>
            <a:pPr eaLnBrk="1" fontAlgn="auto" hangingPunct="1">
              <a:spcAft>
                <a:spcPts val="0"/>
              </a:spcAft>
              <a:defRPr/>
            </a:pPr>
            <a:r>
              <a:rPr lang="nl-BE" dirty="0"/>
              <a:t>CIB-studiedienst i.s.m. Peter Bonhomme voor CIB Kust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p:cNvSpPr>
            <a:spLocks noGrp="1"/>
          </p:cNvSpPr>
          <p:nvPr>
            <p:ph type="title"/>
          </p:nvPr>
        </p:nvSpPr>
        <p:spPr/>
        <p:txBody>
          <a:bodyPr/>
          <a:lstStyle/>
          <a:p>
            <a:r>
              <a:rPr lang="nl-BE" altLang="nl-BE" dirty="0"/>
              <a:t>1. Over de </a:t>
            </a:r>
            <a:r>
              <a:rPr lang="nl-BE" altLang="nl-BE" dirty="0" err="1"/>
              <a:t>exitstrategie</a:t>
            </a:r>
            <a:endParaRPr lang="nl-BE" altLang="nl-BE" dirty="0"/>
          </a:p>
        </p:txBody>
      </p:sp>
      <p:sp>
        <p:nvSpPr>
          <p:cNvPr id="4" name="Tekstvak 3">
            <a:extLst>
              <a:ext uri="{FF2B5EF4-FFF2-40B4-BE49-F238E27FC236}">
                <a16:creationId xmlns:a16="http://schemas.microsoft.com/office/drawing/2014/main" id="{334FB0A4-C6B4-42FF-A34B-766E35EF99AB}"/>
              </a:ext>
            </a:extLst>
          </p:cNvPr>
          <p:cNvSpPr txBox="1"/>
          <p:nvPr/>
        </p:nvSpPr>
        <p:spPr>
          <a:xfrm>
            <a:off x="-1463" y="1556792"/>
            <a:ext cx="4110606" cy="4524315"/>
          </a:xfrm>
          <a:prstGeom prst="rect">
            <a:avLst/>
          </a:prstGeom>
          <a:noFill/>
        </p:spPr>
        <p:txBody>
          <a:bodyPr wrap="square" rtlCol="0">
            <a:spAutoFit/>
          </a:bodyPr>
          <a:lstStyle/>
          <a:p>
            <a:pPr marL="285750" indent="-285750" defTabSz="457200" fontAlgn="auto">
              <a:spcBef>
                <a:spcPts val="0"/>
              </a:spcBef>
              <a:spcAft>
                <a:spcPts val="0"/>
              </a:spcAft>
              <a:buClr>
                <a:srgbClr val="C00000"/>
              </a:buClr>
              <a:buFont typeface="Wingdings" panose="05000000000000000000" pitchFamily="2" charset="2"/>
              <a:buChar char="§"/>
            </a:pPr>
            <a:r>
              <a:rPr lang="nl-BE" sz="1800" dirty="0">
                <a:solidFill>
                  <a:prstClr val="black">
                    <a:lumMod val="65000"/>
                    <a:lumOff val="35000"/>
                  </a:prstClr>
                </a:solidFill>
                <a:latin typeface="Calibri"/>
                <a:cs typeface="+mn-cs"/>
              </a:rPr>
              <a:t>Even terug in de tijd naar midden april:</a:t>
            </a:r>
          </a:p>
          <a:p>
            <a:pPr marL="742950" lvl="1" indent="-285750" defTabSz="457200" fontAlgn="auto">
              <a:spcBef>
                <a:spcPts val="0"/>
              </a:spcBef>
              <a:spcAft>
                <a:spcPts val="0"/>
              </a:spcAft>
              <a:buClr>
                <a:srgbClr val="C00000"/>
              </a:buClr>
              <a:buFont typeface="Wingdings" panose="05000000000000000000" pitchFamily="2" charset="2"/>
              <a:buChar char="Ø"/>
            </a:pPr>
            <a:r>
              <a:rPr lang="nl-BE" sz="1800" dirty="0">
                <a:solidFill>
                  <a:prstClr val="black">
                    <a:lumMod val="65000"/>
                    <a:lumOff val="35000"/>
                  </a:prstClr>
                </a:solidFill>
                <a:latin typeface="Calibri"/>
                <a:cs typeface="+mn-cs"/>
              </a:rPr>
              <a:t>Debat over de zomermaanden: inperking aantal toeristen, werken met strandpassen, diverse maatregelen, …</a:t>
            </a:r>
          </a:p>
          <a:p>
            <a:pPr marL="742950" lvl="1" indent="-285750" defTabSz="457200" fontAlgn="auto">
              <a:spcBef>
                <a:spcPts val="0"/>
              </a:spcBef>
              <a:spcAft>
                <a:spcPts val="0"/>
              </a:spcAft>
              <a:buClr>
                <a:srgbClr val="C00000"/>
              </a:buClr>
              <a:buFont typeface="Wingdings" panose="05000000000000000000" pitchFamily="2" charset="2"/>
              <a:buChar char="Ø"/>
            </a:pPr>
            <a:r>
              <a:rPr lang="nl-BE" sz="1800" dirty="0">
                <a:solidFill>
                  <a:prstClr val="black">
                    <a:lumMod val="65000"/>
                    <a:lumOff val="35000"/>
                  </a:prstClr>
                </a:solidFill>
                <a:latin typeface="Calibri"/>
                <a:cs typeface="+mn-cs"/>
              </a:rPr>
              <a:t>Geen eensgezindheid onder de kustburgemeesters + onduidelijke visie inzake </a:t>
            </a:r>
            <a:r>
              <a:rPr lang="nl-BE" sz="1800" dirty="0" err="1">
                <a:solidFill>
                  <a:prstClr val="black">
                    <a:lumMod val="65000"/>
                    <a:lumOff val="35000"/>
                  </a:prstClr>
                </a:solidFill>
                <a:latin typeface="Calibri"/>
                <a:cs typeface="+mn-cs"/>
              </a:rPr>
              <a:t>vakantieverblijvers</a:t>
            </a:r>
            <a:r>
              <a:rPr lang="nl-BE" sz="1800" dirty="0">
                <a:solidFill>
                  <a:prstClr val="black">
                    <a:lumMod val="65000"/>
                    <a:lumOff val="35000"/>
                  </a:prstClr>
                </a:solidFill>
                <a:latin typeface="Calibri"/>
                <a:cs typeface="+mn-cs"/>
              </a:rPr>
              <a:t> en dagjestoeristen, tweede </a:t>
            </a:r>
            <a:r>
              <a:rPr lang="nl-BE" sz="1800" dirty="0" err="1">
                <a:solidFill>
                  <a:prstClr val="black">
                    <a:lumMod val="65000"/>
                    <a:lumOff val="35000"/>
                  </a:prstClr>
                </a:solidFill>
                <a:latin typeface="Calibri"/>
                <a:cs typeface="+mn-cs"/>
              </a:rPr>
              <a:t>verblijvers</a:t>
            </a:r>
            <a:r>
              <a:rPr lang="nl-BE" sz="1800" dirty="0">
                <a:solidFill>
                  <a:prstClr val="black">
                    <a:lumMod val="65000"/>
                    <a:lumOff val="35000"/>
                  </a:prstClr>
                </a:solidFill>
                <a:latin typeface="Calibri"/>
                <a:cs typeface="+mn-cs"/>
              </a:rPr>
              <a:t>, …</a:t>
            </a:r>
          </a:p>
          <a:p>
            <a:pPr marL="742950" lvl="1" indent="-285750" defTabSz="457200" fontAlgn="auto">
              <a:spcBef>
                <a:spcPts val="0"/>
              </a:spcBef>
              <a:spcAft>
                <a:spcPts val="0"/>
              </a:spcAft>
              <a:buClr>
                <a:srgbClr val="C00000"/>
              </a:buClr>
              <a:buFont typeface="Wingdings" panose="05000000000000000000" pitchFamily="2" charset="2"/>
              <a:buChar char="Ø"/>
            </a:pPr>
            <a:r>
              <a:rPr lang="nl-BE" sz="1800" dirty="0">
                <a:solidFill>
                  <a:prstClr val="black">
                    <a:lumMod val="65000"/>
                    <a:lumOff val="35000"/>
                  </a:prstClr>
                </a:solidFill>
                <a:latin typeface="Calibri"/>
                <a:cs typeface="+mn-cs"/>
              </a:rPr>
              <a:t>Vrees voor gebrek aan veiligheid- &amp; voorzorgsmaatregelen in logies</a:t>
            </a:r>
          </a:p>
          <a:p>
            <a:pPr marL="285750" indent="-285750" defTabSz="457200" fontAlgn="auto">
              <a:spcBef>
                <a:spcPts val="0"/>
              </a:spcBef>
              <a:spcAft>
                <a:spcPts val="0"/>
              </a:spcAft>
              <a:buClr>
                <a:srgbClr val="C00000"/>
              </a:buClr>
              <a:buFont typeface="Wingdings" panose="05000000000000000000" pitchFamily="2" charset="2"/>
              <a:buChar char="§"/>
            </a:pPr>
            <a:endParaRPr lang="nl-BE" sz="1800" dirty="0">
              <a:solidFill>
                <a:prstClr val="black">
                  <a:lumMod val="65000"/>
                  <a:lumOff val="35000"/>
                </a:prstClr>
              </a:solidFill>
              <a:latin typeface="Calibri"/>
              <a:cs typeface="+mn-cs"/>
            </a:endParaRPr>
          </a:p>
          <a:p>
            <a:pPr marL="285750" indent="-285750" defTabSz="457200" fontAlgn="auto">
              <a:spcBef>
                <a:spcPts val="0"/>
              </a:spcBef>
              <a:spcAft>
                <a:spcPts val="0"/>
              </a:spcAft>
              <a:buClr>
                <a:srgbClr val="C00000"/>
              </a:buClr>
              <a:buFont typeface="Wingdings" panose="05000000000000000000" pitchFamily="2" charset="2"/>
              <a:buChar char="§"/>
            </a:pPr>
            <a:r>
              <a:rPr lang="nl-BE" sz="1800" dirty="0">
                <a:solidFill>
                  <a:prstClr val="black">
                    <a:lumMod val="65000"/>
                    <a:lumOff val="35000"/>
                  </a:prstClr>
                </a:solidFill>
                <a:latin typeface="Calibri"/>
                <a:cs typeface="+mn-cs"/>
              </a:rPr>
              <a:t>Interventie CIB via formeel schrijven aan burgemeesters, gouverneur, …: heel wat meer steun voor onze sector</a:t>
            </a:r>
          </a:p>
        </p:txBody>
      </p:sp>
      <p:pic>
        <p:nvPicPr>
          <p:cNvPr id="6" name="Afbeelding 5">
            <a:extLst>
              <a:ext uri="{FF2B5EF4-FFF2-40B4-BE49-F238E27FC236}">
                <a16:creationId xmlns:a16="http://schemas.microsoft.com/office/drawing/2014/main" id="{2878616D-8F02-4890-B55D-3DD1E5F3687B}"/>
              </a:ext>
            </a:extLst>
          </p:cNvPr>
          <p:cNvPicPr>
            <a:picLocks noChangeAspect="1"/>
          </p:cNvPicPr>
          <p:nvPr/>
        </p:nvPicPr>
        <p:blipFill>
          <a:blip r:embed="rId2"/>
          <a:stretch>
            <a:fillRect/>
          </a:stretch>
        </p:blipFill>
        <p:spPr>
          <a:xfrm>
            <a:off x="4110606" y="1069130"/>
            <a:ext cx="5033394" cy="5788870"/>
          </a:xfrm>
          <a:prstGeom prst="rect">
            <a:avLst/>
          </a:prstGeom>
        </p:spPr>
      </p:pic>
    </p:spTree>
    <p:extLst>
      <p:ext uri="{BB962C8B-B14F-4D97-AF65-F5344CB8AC3E}">
        <p14:creationId xmlns:p14="http://schemas.microsoft.com/office/powerpoint/2010/main" val="5097232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p:cNvSpPr>
            <a:spLocks noGrp="1"/>
          </p:cNvSpPr>
          <p:nvPr>
            <p:ph type="title"/>
          </p:nvPr>
        </p:nvSpPr>
        <p:spPr/>
        <p:txBody>
          <a:bodyPr/>
          <a:lstStyle/>
          <a:p>
            <a:r>
              <a:rPr lang="nl-BE" altLang="nl-BE" dirty="0"/>
              <a:t>1. Over de </a:t>
            </a:r>
            <a:r>
              <a:rPr lang="nl-BE" altLang="nl-BE" dirty="0" err="1"/>
              <a:t>exitstrategie</a:t>
            </a:r>
            <a:endParaRPr lang="nl-BE" altLang="nl-BE" dirty="0"/>
          </a:p>
        </p:txBody>
      </p:sp>
      <p:sp>
        <p:nvSpPr>
          <p:cNvPr id="5" name="Tekstvak 4">
            <a:extLst>
              <a:ext uri="{FF2B5EF4-FFF2-40B4-BE49-F238E27FC236}">
                <a16:creationId xmlns:a16="http://schemas.microsoft.com/office/drawing/2014/main" id="{BC7100F6-8F5C-44E6-AF8B-0C42A86E3B94}"/>
              </a:ext>
            </a:extLst>
          </p:cNvPr>
          <p:cNvSpPr txBox="1"/>
          <p:nvPr/>
        </p:nvSpPr>
        <p:spPr>
          <a:xfrm>
            <a:off x="176169" y="1628800"/>
            <a:ext cx="8967831" cy="4801314"/>
          </a:xfrm>
          <a:prstGeom prst="rect">
            <a:avLst/>
          </a:prstGeom>
          <a:noFill/>
        </p:spPr>
        <p:txBody>
          <a:bodyPr wrap="square" rtlCol="0">
            <a:spAutoFit/>
          </a:bodyPr>
          <a:lstStyle/>
          <a:p>
            <a:pPr marL="285750" indent="-285750" defTabSz="457200" fontAlgn="auto">
              <a:spcBef>
                <a:spcPts val="0"/>
              </a:spcBef>
              <a:spcAft>
                <a:spcPts val="0"/>
              </a:spcAft>
              <a:buClr>
                <a:srgbClr val="C00000"/>
              </a:buClr>
              <a:buFont typeface="Wingdings" panose="05000000000000000000" pitchFamily="2" charset="2"/>
              <a:buChar char="§"/>
              <a:defRPr/>
            </a:pPr>
            <a:r>
              <a:rPr lang="nl-BE" sz="1800" dirty="0">
                <a:solidFill>
                  <a:prstClr val="black">
                    <a:lumMod val="65000"/>
                    <a:lumOff val="35000"/>
                  </a:prstClr>
                </a:solidFill>
                <a:latin typeface="Calibri"/>
                <a:cs typeface="+mn-cs"/>
              </a:rPr>
              <a:t>Nationale Veiligheidsraad van woensdag 6 mei:</a:t>
            </a:r>
          </a:p>
          <a:p>
            <a:pPr marL="742950" lvl="1" indent="-285750" defTabSz="457200" fontAlgn="auto">
              <a:spcBef>
                <a:spcPts val="0"/>
              </a:spcBef>
              <a:spcAft>
                <a:spcPts val="0"/>
              </a:spcAft>
              <a:buClr>
                <a:srgbClr val="C00000"/>
              </a:buClr>
              <a:buFont typeface="Wingdings" panose="05000000000000000000" pitchFamily="2" charset="2"/>
              <a:buChar char="Ø"/>
              <a:defRPr/>
            </a:pPr>
            <a:r>
              <a:rPr lang="nl-BE" sz="1800" dirty="0">
                <a:solidFill>
                  <a:prstClr val="black">
                    <a:lumMod val="65000"/>
                    <a:lumOff val="35000"/>
                  </a:prstClr>
                </a:solidFill>
                <a:latin typeface="Calibri"/>
                <a:cs typeface="+mn-cs"/>
              </a:rPr>
              <a:t>Dagtrips verplaatst van fase 2 (18 mei) naar fase 3 (ten vroegste vanaf 8 juni)</a:t>
            </a:r>
          </a:p>
          <a:p>
            <a:pPr marL="742950" lvl="1" indent="-285750" defTabSz="457200" fontAlgn="auto">
              <a:spcBef>
                <a:spcPts val="0"/>
              </a:spcBef>
              <a:spcAft>
                <a:spcPts val="0"/>
              </a:spcAft>
              <a:buClr>
                <a:srgbClr val="C00000"/>
              </a:buClr>
              <a:buFont typeface="Wingdings" panose="05000000000000000000" pitchFamily="2" charset="2"/>
              <a:buChar char="Ø"/>
              <a:defRPr/>
            </a:pPr>
            <a:r>
              <a:rPr lang="nl-BE" sz="1800" dirty="0">
                <a:solidFill>
                  <a:prstClr val="black">
                    <a:lumMod val="65000"/>
                    <a:lumOff val="35000"/>
                  </a:prstClr>
                </a:solidFill>
                <a:latin typeface="Calibri"/>
                <a:cs typeface="+mn-cs"/>
              </a:rPr>
              <a:t>Onmiddellijk verzet vanwege de kustburgemeesters inzake onwilligheid en onmogelijkheid om te handhaven + eigendomsrecht tweede </a:t>
            </a:r>
            <a:r>
              <a:rPr lang="nl-BE" sz="1800" dirty="0" err="1">
                <a:solidFill>
                  <a:prstClr val="black">
                    <a:lumMod val="65000"/>
                    <a:lumOff val="35000"/>
                  </a:prstClr>
                </a:solidFill>
                <a:latin typeface="Calibri"/>
                <a:cs typeface="+mn-cs"/>
              </a:rPr>
              <a:t>verblijvers</a:t>
            </a:r>
            <a:endParaRPr lang="nl-BE" sz="1800" dirty="0">
              <a:solidFill>
                <a:prstClr val="black">
                  <a:lumMod val="65000"/>
                  <a:lumOff val="35000"/>
                </a:prstClr>
              </a:solidFill>
              <a:latin typeface="Calibri"/>
              <a:cs typeface="+mn-cs"/>
            </a:endParaRPr>
          </a:p>
          <a:p>
            <a:pPr marL="742950" lvl="1" indent="-285750" defTabSz="457200" fontAlgn="auto">
              <a:spcBef>
                <a:spcPts val="0"/>
              </a:spcBef>
              <a:spcAft>
                <a:spcPts val="0"/>
              </a:spcAft>
              <a:buClr>
                <a:srgbClr val="C00000"/>
              </a:buClr>
              <a:buFont typeface="Wingdings" panose="05000000000000000000" pitchFamily="2" charset="2"/>
              <a:buChar char="Ø"/>
            </a:pPr>
            <a:r>
              <a:rPr lang="nl-NL" sz="1800" dirty="0">
                <a:solidFill>
                  <a:prstClr val="black">
                    <a:lumMod val="65000"/>
                    <a:lumOff val="35000"/>
                  </a:prstClr>
                </a:solidFill>
                <a:latin typeface="Calibri"/>
                <a:cs typeface="+mn-cs"/>
              </a:rPr>
              <a:t>PB Nationale Veiligheidsraad: “</a:t>
            </a:r>
            <a:r>
              <a:rPr lang="nl-NL" sz="1800" i="1" dirty="0">
                <a:solidFill>
                  <a:prstClr val="black">
                    <a:lumMod val="65000"/>
                    <a:lumOff val="35000"/>
                  </a:prstClr>
                </a:solidFill>
                <a:latin typeface="Calibri"/>
                <a:cs typeface="+mn-cs"/>
              </a:rPr>
              <a:t>De kwestie van de daguitstappen, de tweede verblijven of de vakantiewoningen zal aan de orde komen tijdens de voorbereiding van fase 3 (geschatte datum: 8 juni).”</a:t>
            </a:r>
            <a:endParaRPr lang="nl-BE" sz="1800" dirty="0">
              <a:solidFill>
                <a:prstClr val="black">
                  <a:lumMod val="65000"/>
                  <a:lumOff val="35000"/>
                </a:prstClr>
              </a:solidFill>
              <a:latin typeface="Calibri"/>
              <a:cs typeface="+mn-cs"/>
            </a:endParaRPr>
          </a:p>
          <a:p>
            <a:pPr marL="285750" indent="-285750" defTabSz="457200" fontAlgn="auto">
              <a:spcBef>
                <a:spcPts val="0"/>
              </a:spcBef>
              <a:spcAft>
                <a:spcPts val="0"/>
              </a:spcAft>
              <a:buClr>
                <a:srgbClr val="C00000"/>
              </a:buClr>
              <a:buFont typeface="Wingdings" panose="05000000000000000000" pitchFamily="2" charset="2"/>
              <a:buChar char="§"/>
              <a:defRPr/>
            </a:pPr>
            <a:endParaRPr lang="nl-BE" sz="1800" dirty="0">
              <a:solidFill>
                <a:prstClr val="black">
                  <a:lumMod val="65000"/>
                  <a:lumOff val="35000"/>
                </a:prstClr>
              </a:solidFill>
              <a:latin typeface="Calibri"/>
              <a:cs typeface="+mn-cs"/>
            </a:endParaRPr>
          </a:p>
          <a:p>
            <a:pPr marL="285750" indent="-285750" defTabSz="457200" fontAlgn="auto">
              <a:spcBef>
                <a:spcPts val="0"/>
              </a:spcBef>
              <a:spcAft>
                <a:spcPts val="0"/>
              </a:spcAft>
              <a:buClr>
                <a:srgbClr val="C00000"/>
              </a:buClr>
              <a:buFont typeface="Wingdings" panose="05000000000000000000" pitchFamily="2" charset="2"/>
              <a:buChar char="§"/>
              <a:defRPr/>
            </a:pPr>
            <a:r>
              <a:rPr lang="nl-BE" sz="1800" dirty="0">
                <a:solidFill>
                  <a:prstClr val="black">
                    <a:lumMod val="65000"/>
                    <a:lumOff val="35000"/>
                  </a:prstClr>
                </a:solidFill>
                <a:latin typeface="Calibri"/>
                <a:cs typeface="+mn-cs"/>
              </a:rPr>
              <a:t>Resultaat = verbod vanuit Veiligheidsraad op dagtrips maar gedoogbeleid vanwege (meeste) burgemeesters richting tweede </a:t>
            </a:r>
            <a:r>
              <a:rPr lang="nl-BE" sz="1800" dirty="0" err="1">
                <a:solidFill>
                  <a:prstClr val="black">
                    <a:lumMod val="65000"/>
                    <a:lumOff val="35000"/>
                  </a:prstClr>
                </a:solidFill>
                <a:latin typeface="Calibri"/>
                <a:cs typeface="+mn-cs"/>
              </a:rPr>
              <a:t>verblijvers</a:t>
            </a:r>
            <a:endParaRPr lang="nl-BE" sz="1800" dirty="0">
              <a:solidFill>
                <a:prstClr val="black">
                  <a:lumMod val="65000"/>
                  <a:lumOff val="35000"/>
                </a:prstClr>
              </a:solidFill>
              <a:latin typeface="Calibri"/>
              <a:cs typeface="+mn-cs"/>
            </a:endParaRPr>
          </a:p>
          <a:p>
            <a:pPr marL="285750" indent="-285750" defTabSz="457200" fontAlgn="auto">
              <a:spcBef>
                <a:spcPts val="0"/>
              </a:spcBef>
              <a:spcAft>
                <a:spcPts val="0"/>
              </a:spcAft>
              <a:buClr>
                <a:srgbClr val="C00000"/>
              </a:buClr>
              <a:buFont typeface="Wingdings" panose="05000000000000000000" pitchFamily="2" charset="2"/>
              <a:buChar char="§"/>
              <a:defRPr/>
            </a:pPr>
            <a:endParaRPr lang="nl-BE" sz="1800" dirty="0">
              <a:solidFill>
                <a:prstClr val="black">
                  <a:lumMod val="65000"/>
                  <a:lumOff val="35000"/>
                </a:prstClr>
              </a:solidFill>
              <a:latin typeface="Calibri"/>
              <a:cs typeface="+mn-cs"/>
            </a:endParaRPr>
          </a:p>
          <a:p>
            <a:pPr marL="285750" indent="-285750" defTabSz="457200" fontAlgn="auto">
              <a:spcBef>
                <a:spcPts val="0"/>
              </a:spcBef>
              <a:spcAft>
                <a:spcPts val="0"/>
              </a:spcAft>
              <a:buClr>
                <a:srgbClr val="C00000"/>
              </a:buClr>
              <a:buFont typeface="Wingdings" panose="05000000000000000000" pitchFamily="2" charset="2"/>
              <a:buChar char="§"/>
              <a:defRPr/>
            </a:pPr>
            <a:r>
              <a:rPr lang="nl-BE" sz="1800" dirty="0">
                <a:solidFill>
                  <a:prstClr val="black">
                    <a:lumMod val="65000"/>
                    <a:lumOff val="35000"/>
                  </a:prstClr>
                </a:solidFill>
                <a:latin typeface="Calibri"/>
                <a:cs typeface="+mn-cs"/>
              </a:rPr>
              <a:t>Situatie zal uitgeklaard moeten worden, via het Kustburgemeestersoverleg komende maandag en de Nationale Veiligheidsraad komende woensdag</a:t>
            </a:r>
          </a:p>
          <a:p>
            <a:pPr marL="285750" indent="-285750" defTabSz="457200" fontAlgn="auto">
              <a:spcBef>
                <a:spcPts val="0"/>
              </a:spcBef>
              <a:spcAft>
                <a:spcPts val="0"/>
              </a:spcAft>
              <a:buClr>
                <a:srgbClr val="C00000"/>
              </a:buClr>
              <a:buFont typeface="Wingdings" panose="05000000000000000000" pitchFamily="2" charset="2"/>
              <a:buChar char="§"/>
              <a:defRPr/>
            </a:pPr>
            <a:endParaRPr lang="nl-BE" sz="1800" dirty="0">
              <a:solidFill>
                <a:prstClr val="black">
                  <a:lumMod val="65000"/>
                  <a:lumOff val="35000"/>
                </a:prstClr>
              </a:solidFill>
              <a:latin typeface="Calibri"/>
              <a:cs typeface="+mn-cs"/>
            </a:endParaRPr>
          </a:p>
          <a:p>
            <a:pPr marL="285750" indent="-285750" defTabSz="457200" fontAlgn="auto">
              <a:spcBef>
                <a:spcPts val="0"/>
              </a:spcBef>
              <a:spcAft>
                <a:spcPts val="0"/>
              </a:spcAft>
              <a:buClr>
                <a:srgbClr val="C00000"/>
              </a:buClr>
              <a:buFont typeface="Wingdings" panose="05000000000000000000" pitchFamily="2" charset="2"/>
              <a:buChar char="§"/>
              <a:defRPr/>
            </a:pPr>
            <a:r>
              <a:rPr lang="nl-BE" sz="1800" dirty="0">
                <a:solidFill>
                  <a:prstClr val="black">
                    <a:lumMod val="65000"/>
                    <a:lumOff val="35000"/>
                  </a:prstClr>
                </a:solidFill>
                <a:latin typeface="Calibri"/>
                <a:cs typeface="+mn-cs"/>
              </a:rPr>
              <a:t>Aan timing voor vakantieverhuur </a:t>
            </a:r>
            <a:r>
              <a:rPr lang="nl-BE" sz="1800" dirty="0" err="1">
                <a:solidFill>
                  <a:prstClr val="black">
                    <a:lumMod val="65000"/>
                    <a:lumOff val="35000"/>
                  </a:prstClr>
                </a:solidFill>
                <a:latin typeface="Calibri"/>
                <a:cs typeface="+mn-cs"/>
              </a:rPr>
              <a:t>an</a:t>
            </a:r>
            <a:r>
              <a:rPr lang="nl-BE" sz="1800" dirty="0">
                <a:solidFill>
                  <a:prstClr val="black">
                    <a:lumMod val="65000"/>
                    <a:lumOff val="35000"/>
                  </a:prstClr>
                </a:solidFill>
                <a:latin typeface="Calibri"/>
                <a:cs typeface="+mn-cs"/>
              </a:rPr>
              <a:t> </a:t>
            </a:r>
            <a:r>
              <a:rPr lang="nl-BE" sz="1800" dirty="0" err="1">
                <a:solidFill>
                  <a:prstClr val="black">
                    <a:lumMod val="65000"/>
                    <a:lumOff val="35000"/>
                  </a:prstClr>
                </a:solidFill>
                <a:latin typeface="Calibri"/>
                <a:cs typeface="+mn-cs"/>
              </a:rPr>
              <a:t>sich</a:t>
            </a:r>
            <a:r>
              <a:rPr lang="nl-BE" sz="1800" dirty="0">
                <a:solidFill>
                  <a:prstClr val="black">
                    <a:lumMod val="65000"/>
                    <a:lumOff val="35000"/>
                  </a:prstClr>
                </a:solidFill>
                <a:latin typeface="Calibri"/>
                <a:cs typeface="+mn-cs"/>
              </a:rPr>
              <a:t> niets gewijzigd: ten vroegste vanaf 8 juni</a:t>
            </a:r>
          </a:p>
          <a:p>
            <a:pPr defTabSz="457200" fontAlgn="auto">
              <a:spcBef>
                <a:spcPts val="0"/>
              </a:spcBef>
              <a:spcAft>
                <a:spcPts val="0"/>
              </a:spcAft>
              <a:buClr>
                <a:srgbClr val="C00000"/>
              </a:buClr>
              <a:defRPr/>
            </a:pPr>
            <a:r>
              <a:rPr lang="nl-BE" sz="1800" dirty="0">
                <a:solidFill>
                  <a:prstClr val="black">
                    <a:lumMod val="65000"/>
                    <a:lumOff val="35000"/>
                  </a:prstClr>
                </a:solidFill>
                <a:latin typeface="Calibri"/>
                <a:cs typeface="+mn-cs"/>
              </a:rPr>
              <a:t>	-&gt; Schrijven vanuit CIB richting Kustburgemeestersoverleg van maandag</a:t>
            </a:r>
          </a:p>
          <a:p>
            <a:pPr marL="285750" indent="-285750" defTabSz="457200" fontAlgn="auto">
              <a:spcBef>
                <a:spcPts val="0"/>
              </a:spcBef>
              <a:spcAft>
                <a:spcPts val="0"/>
              </a:spcAft>
              <a:buClr>
                <a:srgbClr val="C00000"/>
              </a:buClr>
              <a:buFont typeface="Wingdings" panose="05000000000000000000" pitchFamily="2" charset="2"/>
              <a:buChar char="§"/>
              <a:defRPr/>
            </a:pPr>
            <a:endParaRPr lang="nl-BE" sz="1800" dirty="0">
              <a:solidFill>
                <a:prstClr val="black">
                  <a:lumMod val="65000"/>
                  <a:lumOff val="35000"/>
                </a:prstClr>
              </a:solidFill>
              <a:latin typeface="Calibri"/>
              <a:cs typeface="+mn-cs"/>
            </a:endParaRPr>
          </a:p>
        </p:txBody>
      </p:sp>
    </p:spTree>
    <p:extLst>
      <p:ext uri="{BB962C8B-B14F-4D97-AF65-F5344CB8AC3E}">
        <p14:creationId xmlns:p14="http://schemas.microsoft.com/office/powerpoint/2010/main" val="16122674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p:cNvSpPr>
            <a:spLocks noGrp="1"/>
          </p:cNvSpPr>
          <p:nvPr>
            <p:ph type="title"/>
          </p:nvPr>
        </p:nvSpPr>
        <p:spPr/>
        <p:txBody>
          <a:bodyPr/>
          <a:lstStyle/>
          <a:p>
            <a:r>
              <a:rPr lang="nl-BE" altLang="nl-BE" dirty="0"/>
              <a:t>1. Over de </a:t>
            </a:r>
            <a:r>
              <a:rPr lang="nl-BE" altLang="nl-BE" dirty="0" err="1"/>
              <a:t>exitstrategie</a:t>
            </a:r>
            <a:endParaRPr lang="nl-BE" altLang="nl-BE" dirty="0"/>
          </a:p>
        </p:txBody>
      </p:sp>
      <p:sp>
        <p:nvSpPr>
          <p:cNvPr id="4" name="Tekstvak 3">
            <a:extLst>
              <a:ext uri="{FF2B5EF4-FFF2-40B4-BE49-F238E27FC236}">
                <a16:creationId xmlns:a16="http://schemas.microsoft.com/office/drawing/2014/main" id="{8FA91224-DF6D-44CD-A8AD-FFC683A83E55}"/>
              </a:ext>
            </a:extLst>
          </p:cNvPr>
          <p:cNvSpPr txBox="1"/>
          <p:nvPr/>
        </p:nvSpPr>
        <p:spPr>
          <a:xfrm>
            <a:off x="88084" y="1556792"/>
            <a:ext cx="8967831" cy="4524315"/>
          </a:xfrm>
          <a:prstGeom prst="rect">
            <a:avLst/>
          </a:prstGeom>
          <a:noFill/>
        </p:spPr>
        <p:txBody>
          <a:bodyPr wrap="square" rtlCol="0">
            <a:spAutoFit/>
          </a:bodyPr>
          <a:lstStyle/>
          <a:p>
            <a:pPr marL="285750" indent="-285750" defTabSz="457200" fontAlgn="auto">
              <a:spcBef>
                <a:spcPts val="0"/>
              </a:spcBef>
              <a:spcAft>
                <a:spcPts val="0"/>
              </a:spcAft>
              <a:buClr>
                <a:srgbClr val="C00000"/>
              </a:buClr>
              <a:buFont typeface="Wingdings" panose="05000000000000000000" pitchFamily="2" charset="2"/>
              <a:buChar char="§"/>
              <a:defRPr/>
            </a:pPr>
            <a:r>
              <a:rPr lang="nl-BE" sz="1800" dirty="0" err="1">
                <a:solidFill>
                  <a:prstClr val="black">
                    <a:lumMod val="65000"/>
                    <a:lumOff val="35000"/>
                  </a:prstClr>
                </a:solidFill>
                <a:latin typeface="Calibri"/>
                <a:cs typeface="+mn-cs"/>
              </a:rPr>
              <a:t>Quid</a:t>
            </a:r>
            <a:r>
              <a:rPr lang="nl-BE" sz="1800" dirty="0">
                <a:solidFill>
                  <a:prstClr val="black">
                    <a:lumMod val="65000"/>
                    <a:lumOff val="35000"/>
                  </a:prstClr>
                </a:solidFill>
                <a:latin typeface="Calibri"/>
                <a:cs typeface="+mn-cs"/>
              </a:rPr>
              <a:t> correlatie met verhuurperiodes?</a:t>
            </a:r>
          </a:p>
          <a:p>
            <a:pPr marL="285750" indent="-285750" defTabSz="457200" fontAlgn="auto">
              <a:spcBef>
                <a:spcPts val="0"/>
              </a:spcBef>
              <a:spcAft>
                <a:spcPts val="0"/>
              </a:spcAft>
              <a:buClr>
                <a:srgbClr val="C00000"/>
              </a:buClr>
              <a:buFont typeface="Wingdings" panose="05000000000000000000" pitchFamily="2" charset="2"/>
              <a:buChar char="§"/>
              <a:defRPr/>
            </a:pPr>
            <a:endParaRPr lang="nl-BE" sz="1800" dirty="0">
              <a:solidFill>
                <a:prstClr val="black">
                  <a:lumMod val="65000"/>
                  <a:lumOff val="35000"/>
                </a:prstClr>
              </a:solidFill>
              <a:latin typeface="Calibri"/>
              <a:cs typeface="+mn-cs"/>
            </a:endParaRPr>
          </a:p>
          <a:p>
            <a:pPr marL="285750" indent="-285750" defTabSz="457200" fontAlgn="auto">
              <a:spcBef>
                <a:spcPts val="0"/>
              </a:spcBef>
              <a:spcAft>
                <a:spcPts val="0"/>
              </a:spcAft>
              <a:buClr>
                <a:srgbClr val="C00000"/>
              </a:buClr>
              <a:buFont typeface="Wingdings" panose="05000000000000000000" pitchFamily="2" charset="2"/>
              <a:buChar char="§"/>
              <a:defRPr/>
            </a:pPr>
            <a:r>
              <a:rPr lang="nl-BE" sz="1800" dirty="0">
                <a:solidFill>
                  <a:prstClr val="black">
                    <a:lumMod val="65000"/>
                    <a:lumOff val="35000"/>
                  </a:prstClr>
                </a:solidFill>
                <a:latin typeface="Calibri"/>
                <a:cs typeface="+mn-cs"/>
              </a:rPr>
              <a:t>Datum van 8 juni zou voor praktische problemen zorgen:</a:t>
            </a:r>
          </a:p>
          <a:p>
            <a:pPr marL="742950" lvl="1" indent="-285750" defTabSz="457200" fontAlgn="auto">
              <a:spcBef>
                <a:spcPts val="0"/>
              </a:spcBef>
              <a:spcAft>
                <a:spcPts val="0"/>
              </a:spcAft>
              <a:buClr>
                <a:srgbClr val="C00000"/>
              </a:buClr>
              <a:buFont typeface="Wingdings" panose="05000000000000000000" pitchFamily="2" charset="2"/>
              <a:buChar char="Ø"/>
            </a:pPr>
            <a:r>
              <a:rPr lang="nl-BE" sz="1800" dirty="0">
                <a:solidFill>
                  <a:prstClr val="black">
                    <a:lumMod val="65000"/>
                    <a:lumOff val="35000"/>
                  </a:prstClr>
                </a:solidFill>
                <a:latin typeface="Calibri"/>
                <a:cs typeface="+mn-cs"/>
              </a:rPr>
              <a:t>Meeste verhuringen gaan van vrijdag tot vrijdag of zaterdag of zaterdag</a:t>
            </a:r>
          </a:p>
          <a:p>
            <a:pPr marL="742950" lvl="1" indent="-285750" defTabSz="457200" fontAlgn="auto">
              <a:spcBef>
                <a:spcPts val="0"/>
              </a:spcBef>
              <a:spcAft>
                <a:spcPts val="0"/>
              </a:spcAft>
              <a:buClr>
                <a:srgbClr val="C00000"/>
              </a:buClr>
              <a:buFont typeface="Wingdings" panose="05000000000000000000" pitchFamily="2" charset="2"/>
              <a:buChar char="Ø"/>
            </a:pPr>
            <a:r>
              <a:rPr lang="nl-BE" sz="1800" dirty="0">
                <a:solidFill>
                  <a:prstClr val="black">
                    <a:lumMod val="65000"/>
                    <a:lumOff val="35000"/>
                  </a:prstClr>
                </a:solidFill>
                <a:latin typeface="Calibri"/>
                <a:cs typeface="+mn-cs"/>
              </a:rPr>
              <a:t>Heropstart tijdens zo’n verhuurperiode is allerminst ideaal: verhuringen die starten op 5 juni annuleren – pro rata verdelen?</a:t>
            </a:r>
          </a:p>
          <a:p>
            <a:pPr marL="742950" lvl="1" indent="-285750" defTabSz="457200" fontAlgn="auto">
              <a:spcBef>
                <a:spcPts val="0"/>
              </a:spcBef>
              <a:spcAft>
                <a:spcPts val="0"/>
              </a:spcAft>
              <a:buClr>
                <a:srgbClr val="C00000"/>
              </a:buClr>
              <a:buFont typeface="Wingdings" panose="05000000000000000000" pitchFamily="2" charset="2"/>
              <a:buChar char="Ø"/>
            </a:pPr>
            <a:r>
              <a:rPr lang="nl-BE" sz="1800" dirty="0" err="1">
                <a:solidFill>
                  <a:prstClr val="black">
                    <a:lumMod val="65000"/>
                    <a:lumOff val="35000"/>
                  </a:prstClr>
                </a:solidFill>
                <a:latin typeface="Calibri"/>
                <a:cs typeface="+mn-cs"/>
              </a:rPr>
              <a:t>Quid</a:t>
            </a:r>
            <a:r>
              <a:rPr lang="nl-BE" sz="1800" dirty="0">
                <a:solidFill>
                  <a:prstClr val="black">
                    <a:lumMod val="65000"/>
                    <a:lumOff val="35000"/>
                  </a:prstClr>
                </a:solidFill>
                <a:latin typeface="Calibri"/>
                <a:cs typeface="+mn-cs"/>
              </a:rPr>
              <a:t> als huurder net wel of net niet nog vakantie wil inzetten op 8 juni?</a:t>
            </a:r>
          </a:p>
          <a:p>
            <a:pPr marL="742950" lvl="1" indent="-285750" defTabSz="457200" fontAlgn="auto">
              <a:spcBef>
                <a:spcPts val="0"/>
              </a:spcBef>
              <a:spcAft>
                <a:spcPts val="0"/>
              </a:spcAft>
              <a:buClr>
                <a:srgbClr val="C00000"/>
              </a:buClr>
              <a:buFont typeface="Wingdings" panose="05000000000000000000" pitchFamily="2" charset="2"/>
              <a:buChar char="Ø"/>
            </a:pPr>
            <a:r>
              <a:rPr lang="nl-BE" sz="1800" dirty="0">
                <a:solidFill>
                  <a:prstClr val="black">
                    <a:lumMod val="65000"/>
                    <a:lumOff val="35000"/>
                  </a:prstClr>
                </a:solidFill>
                <a:latin typeface="Calibri"/>
                <a:cs typeface="+mn-cs"/>
              </a:rPr>
              <a:t>In elk geval geen juridische basis om pro rata-verdeling te verplichten – kans dat een rechter de huurder volgt, is zeer reëel</a:t>
            </a:r>
          </a:p>
          <a:p>
            <a:pPr marL="742950" lvl="1" indent="-285750" defTabSz="457200" fontAlgn="auto">
              <a:spcBef>
                <a:spcPts val="0"/>
              </a:spcBef>
              <a:spcAft>
                <a:spcPts val="0"/>
              </a:spcAft>
              <a:buClr>
                <a:srgbClr val="C00000"/>
              </a:buClr>
              <a:buFont typeface="Wingdings" panose="05000000000000000000" pitchFamily="2" charset="2"/>
              <a:buChar char="Ø"/>
            </a:pPr>
            <a:r>
              <a:rPr lang="nl-BE" sz="1800" dirty="0">
                <a:solidFill>
                  <a:prstClr val="black">
                    <a:lumMod val="65000"/>
                    <a:lumOff val="35000"/>
                  </a:prstClr>
                </a:solidFill>
                <a:latin typeface="Calibri"/>
                <a:cs typeface="+mn-cs"/>
              </a:rPr>
              <a:t>Best commerciële oplossing: huurder contacteren en oplossing proberen vinden</a:t>
            </a:r>
          </a:p>
          <a:p>
            <a:pPr marL="285750" indent="-285750" defTabSz="457200" fontAlgn="auto">
              <a:spcBef>
                <a:spcPts val="0"/>
              </a:spcBef>
              <a:spcAft>
                <a:spcPts val="0"/>
              </a:spcAft>
              <a:buClr>
                <a:srgbClr val="C00000"/>
              </a:buClr>
              <a:buFont typeface="Wingdings" panose="05000000000000000000" pitchFamily="2" charset="2"/>
              <a:buChar char="§"/>
              <a:defRPr/>
            </a:pPr>
            <a:endParaRPr lang="nl-BE" sz="1800" dirty="0">
              <a:solidFill>
                <a:prstClr val="black">
                  <a:lumMod val="65000"/>
                  <a:lumOff val="35000"/>
                </a:prstClr>
              </a:solidFill>
              <a:latin typeface="Calibri"/>
              <a:cs typeface="+mn-cs"/>
            </a:endParaRPr>
          </a:p>
          <a:p>
            <a:pPr marL="285750" indent="-285750" defTabSz="457200" fontAlgn="auto">
              <a:spcBef>
                <a:spcPts val="0"/>
              </a:spcBef>
              <a:spcAft>
                <a:spcPts val="0"/>
              </a:spcAft>
              <a:buClr>
                <a:srgbClr val="C00000"/>
              </a:buClr>
              <a:buFont typeface="Wingdings" panose="05000000000000000000" pitchFamily="2" charset="2"/>
              <a:buChar char="§"/>
              <a:defRPr/>
            </a:pPr>
            <a:r>
              <a:rPr lang="nl-BE" sz="1800" dirty="0">
                <a:solidFill>
                  <a:prstClr val="black">
                    <a:lumMod val="65000"/>
                    <a:lumOff val="35000"/>
                  </a:prstClr>
                </a:solidFill>
                <a:latin typeface="Calibri"/>
                <a:cs typeface="+mn-cs"/>
              </a:rPr>
              <a:t>Vanuit CIB: formeel vraag voorgelegd om te kunnen starten op 5 juni, teneinde zo drie volle weken te kunnen ‘proefdraaien’ voor de start van het zomerseizoen + pragmatische oplossing correlatie verhuurperiodes -&gt; Wordt voorgelegd op kustburgemeestersoverleg en besproken binnen bevoegde instanties</a:t>
            </a:r>
          </a:p>
          <a:p>
            <a:pPr marL="285750" indent="-285750" defTabSz="457200" fontAlgn="auto">
              <a:spcBef>
                <a:spcPts val="0"/>
              </a:spcBef>
              <a:spcAft>
                <a:spcPts val="0"/>
              </a:spcAft>
              <a:buClr>
                <a:srgbClr val="C00000"/>
              </a:buClr>
              <a:buFont typeface="Wingdings" panose="05000000000000000000" pitchFamily="2" charset="2"/>
              <a:buChar char="§"/>
              <a:defRPr/>
            </a:pPr>
            <a:endParaRPr lang="nl-BE" sz="1800" dirty="0">
              <a:solidFill>
                <a:prstClr val="black">
                  <a:lumMod val="65000"/>
                  <a:lumOff val="35000"/>
                </a:prstClr>
              </a:solidFill>
              <a:latin typeface="Calibri"/>
              <a:cs typeface="+mn-cs"/>
            </a:endParaRPr>
          </a:p>
        </p:txBody>
      </p:sp>
    </p:spTree>
    <p:extLst>
      <p:ext uri="{BB962C8B-B14F-4D97-AF65-F5344CB8AC3E}">
        <p14:creationId xmlns:p14="http://schemas.microsoft.com/office/powerpoint/2010/main" val="29840303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ctrTitle" idx="4294967295"/>
          </p:nvPr>
        </p:nvSpPr>
        <p:spPr>
          <a:xfrm>
            <a:off x="611560" y="188640"/>
            <a:ext cx="7772400" cy="1470025"/>
          </a:xfrm>
        </p:spPr>
        <p:txBody>
          <a:bodyPr/>
          <a:lstStyle/>
          <a:p>
            <a:pPr eaLnBrk="1" hangingPunct="1"/>
            <a:r>
              <a:rPr lang="nl-BE" altLang="nl-BE" dirty="0">
                <a:solidFill>
                  <a:srgbClr val="C00000"/>
                </a:solidFill>
              </a:rPr>
              <a:t>Over de sectorgids</a:t>
            </a:r>
          </a:p>
        </p:txBody>
      </p:sp>
      <p:pic>
        <p:nvPicPr>
          <p:cNvPr id="4" name="Afbeelding 3">
            <a:extLst>
              <a:ext uri="{FF2B5EF4-FFF2-40B4-BE49-F238E27FC236}">
                <a16:creationId xmlns:a16="http://schemas.microsoft.com/office/drawing/2014/main" id="{5768E405-3BEB-4F97-BF55-60DC6A1B09FF}"/>
              </a:ext>
            </a:extLst>
          </p:cNvPr>
          <p:cNvPicPr>
            <a:picLocks noChangeAspect="1"/>
          </p:cNvPicPr>
          <p:nvPr/>
        </p:nvPicPr>
        <p:blipFill>
          <a:blip r:embed="rId2"/>
          <a:stretch>
            <a:fillRect/>
          </a:stretch>
        </p:blipFill>
        <p:spPr>
          <a:xfrm>
            <a:off x="1863504" y="1772816"/>
            <a:ext cx="5416991" cy="4682631"/>
          </a:xfrm>
          <a:prstGeom prst="rect">
            <a:avLst/>
          </a:prstGeom>
        </p:spPr>
      </p:pic>
    </p:spTree>
    <p:extLst>
      <p:ext uri="{BB962C8B-B14F-4D97-AF65-F5344CB8AC3E}">
        <p14:creationId xmlns:p14="http://schemas.microsoft.com/office/powerpoint/2010/main" val="16326753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p:cNvSpPr>
            <a:spLocks noGrp="1"/>
          </p:cNvSpPr>
          <p:nvPr>
            <p:ph type="title"/>
          </p:nvPr>
        </p:nvSpPr>
        <p:spPr/>
        <p:txBody>
          <a:bodyPr/>
          <a:lstStyle/>
          <a:p>
            <a:pPr algn="ctr"/>
            <a:r>
              <a:rPr lang="nl-BE" altLang="nl-BE" dirty="0"/>
              <a:t>Wat is de sectorgids?</a:t>
            </a:r>
          </a:p>
        </p:txBody>
      </p:sp>
      <p:sp>
        <p:nvSpPr>
          <p:cNvPr id="5" name="Tekstvak 4">
            <a:extLst>
              <a:ext uri="{FF2B5EF4-FFF2-40B4-BE49-F238E27FC236}">
                <a16:creationId xmlns:a16="http://schemas.microsoft.com/office/drawing/2014/main" id="{E0E15AF2-31F1-432F-9873-EC138A0BE2D3}"/>
              </a:ext>
            </a:extLst>
          </p:cNvPr>
          <p:cNvSpPr txBox="1"/>
          <p:nvPr/>
        </p:nvSpPr>
        <p:spPr>
          <a:xfrm>
            <a:off x="243281" y="2420888"/>
            <a:ext cx="8657438" cy="2585323"/>
          </a:xfrm>
          <a:prstGeom prst="rect">
            <a:avLst/>
          </a:prstGeom>
          <a:noFill/>
        </p:spPr>
        <p:txBody>
          <a:bodyPr wrap="square" rtlCol="0">
            <a:spAutoFit/>
          </a:bodyPr>
          <a:lstStyle/>
          <a:p>
            <a:pPr algn="ctr" defTabSz="457200" fontAlgn="auto">
              <a:spcBef>
                <a:spcPts val="0"/>
              </a:spcBef>
              <a:spcAft>
                <a:spcPts val="0"/>
              </a:spcAft>
              <a:buClr>
                <a:srgbClr val="C00000"/>
              </a:buClr>
            </a:pPr>
            <a:r>
              <a:rPr lang="nl-NL" sz="1800" i="1" dirty="0">
                <a:solidFill>
                  <a:prstClr val="black">
                    <a:lumMod val="65000"/>
                    <a:lumOff val="35000"/>
                  </a:prstClr>
                </a:solidFill>
                <a:latin typeface="Calibri"/>
                <a:cs typeface="+mn-cs"/>
              </a:rPr>
              <a:t>De gids is een instrument om iedereen te informeren over het juiste kader waarbinnen de sector kan/moet werken, en de richtlijnen die daarin gevolgd moeten worden.</a:t>
            </a:r>
          </a:p>
          <a:p>
            <a:pPr algn="ctr" defTabSz="457200" fontAlgn="auto">
              <a:spcBef>
                <a:spcPts val="0"/>
              </a:spcBef>
              <a:spcAft>
                <a:spcPts val="0"/>
              </a:spcAft>
              <a:buClr>
                <a:srgbClr val="C00000"/>
              </a:buClr>
            </a:pPr>
            <a:endParaRPr lang="nl-NL" sz="1800" i="1" dirty="0">
              <a:solidFill>
                <a:prstClr val="black">
                  <a:lumMod val="65000"/>
                  <a:lumOff val="35000"/>
                </a:prstClr>
              </a:solidFill>
              <a:latin typeface="Calibri"/>
              <a:cs typeface="+mn-cs"/>
            </a:endParaRPr>
          </a:p>
          <a:p>
            <a:pPr algn="ctr" defTabSz="457200" fontAlgn="auto">
              <a:spcBef>
                <a:spcPts val="0"/>
              </a:spcBef>
              <a:spcAft>
                <a:spcPts val="0"/>
              </a:spcAft>
              <a:buClr>
                <a:srgbClr val="C00000"/>
              </a:buClr>
            </a:pPr>
            <a:r>
              <a:rPr lang="nl-NL" sz="1800" i="1" dirty="0">
                <a:solidFill>
                  <a:prstClr val="black">
                    <a:lumMod val="65000"/>
                    <a:lumOff val="35000"/>
                  </a:prstClr>
                </a:solidFill>
                <a:latin typeface="Calibri"/>
                <a:cs typeface="+mn-cs"/>
              </a:rPr>
              <a:t>De maatregelen opgenomen in de sectorgids moeten met de nodige redelijkheid worden geïnterpreteerd. Men moet zoveel als mogelijk trachten zich te conformeren aan de maatregelen die erin zijn opgenomen, en indien vereist kunt u daar de nodige afspraken over maken met huurder en/of verhuurder.</a:t>
            </a:r>
          </a:p>
          <a:p>
            <a:pPr marL="285750" indent="-285750" defTabSz="457200" fontAlgn="auto">
              <a:spcBef>
                <a:spcPts val="0"/>
              </a:spcBef>
              <a:spcAft>
                <a:spcPts val="0"/>
              </a:spcAft>
              <a:buClr>
                <a:srgbClr val="C00000"/>
              </a:buClr>
              <a:buFont typeface="Wingdings" panose="05000000000000000000" pitchFamily="2" charset="2"/>
              <a:buChar char="§"/>
              <a:defRPr/>
            </a:pPr>
            <a:endParaRPr lang="nl-NL" sz="1800" i="1" dirty="0">
              <a:solidFill>
                <a:prstClr val="black">
                  <a:lumMod val="65000"/>
                  <a:lumOff val="35000"/>
                </a:prstClr>
              </a:solidFill>
              <a:latin typeface="Calibri"/>
              <a:cs typeface="+mn-cs"/>
            </a:endParaRPr>
          </a:p>
          <a:p>
            <a:pPr defTabSz="457200" fontAlgn="auto">
              <a:spcBef>
                <a:spcPts val="0"/>
              </a:spcBef>
              <a:spcAft>
                <a:spcPts val="0"/>
              </a:spcAft>
              <a:buClr>
                <a:srgbClr val="C00000"/>
              </a:buClr>
              <a:defRPr/>
            </a:pPr>
            <a:endParaRPr lang="nl-BE" sz="1800" dirty="0">
              <a:solidFill>
                <a:prstClr val="black">
                  <a:lumMod val="65000"/>
                  <a:lumOff val="35000"/>
                </a:prstClr>
              </a:solidFill>
              <a:latin typeface="Calibri"/>
              <a:cs typeface="+mn-cs"/>
            </a:endParaRPr>
          </a:p>
        </p:txBody>
      </p:sp>
    </p:spTree>
    <p:extLst>
      <p:ext uri="{BB962C8B-B14F-4D97-AF65-F5344CB8AC3E}">
        <p14:creationId xmlns:p14="http://schemas.microsoft.com/office/powerpoint/2010/main" val="42915933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p:cNvSpPr>
            <a:spLocks noGrp="1"/>
          </p:cNvSpPr>
          <p:nvPr>
            <p:ph type="title"/>
          </p:nvPr>
        </p:nvSpPr>
        <p:spPr/>
        <p:txBody>
          <a:bodyPr/>
          <a:lstStyle/>
          <a:p>
            <a:pPr algn="ctr"/>
            <a:r>
              <a:rPr lang="nl-BE" altLang="nl-BE" dirty="0"/>
              <a:t>De achtergrond</a:t>
            </a:r>
          </a:p>
        </p:txBody>
      </p:sp>
      <p:sp>
        <p:nvSpPr>
          <p:cNvPr id="4" name="Tekstvak 3">
            <a:extLst>
              <a:ext uri="{FF2B5EF4-FFF2-40B4-BE49-F238E27FC236}">
                <a16:creationId xmlns:a16="http://schemas.microsoft.com/office/drawing/2014/main" id="{9388F98A-A3A6-4FFA-97AE-C4E6E9D167CC}"/>
              </a:ext>
            </a:extLst>
          </p:cNvPr>
          <p:cNvSpPr txBox="1"/>
          <p:nvPr/>
        </p:nvSpPr>
        <p:spPr>
          <a:xfrm>
            <a:off x="88084" y="1700808"/>
            <a:ext cx="8967831" cy="5078313"/>
          </a:xfrm>
          <a:prstGeom prst="rect">
            <a:avLst/>
          </a:prstGeom>
          <a:noFill/>
        </p:spPr>
        <p:txBody>
          <a:bodyPr wrap="square" rtlCol="0">
            <a:spAutoFit/>
          </a:bodyPr>
          <a:lstStyle/>
          <a:p>
            <a:pPr marL="285750" indent="-285750" defTabSz="457200" fontAlgn="auto">
              <a:spcBef>
                <a:spcPts val="0"/>
              </a:spcBef>
              <a:spcAft>
                <a:spcPts val="0"/>
              </a:spcAft>
              <a:buClr>
                <a:srgbClr val="C00000"/>
              </a:buClr>
              <a:buFont typeface="Wingdings" panose="05000000000000000000" pitchFamily="2" charset="2"/>
              <a:buChar char="§"/>
              <a:defRPr/>
            </a:pPr>
            <a:r>
              <a:rPr lang="nl-BE" sz="1800" b="1" i="1" dirty="0">
                <a:solidFill>
                  <a:prstClr val="black">
                    <a:lumMod val="65000"/>
                    <a:lumOff val="35000"/>
                  </a:prstClr>
                </a:solidFill>
                <a:latin typeface="Calibri"/>
                <a:cs typeface="+mn-cs"/>
              </a:rPr>
              <a:t>Het totstandkomingsproces:</a:t>
            </a:r>
          </a:p>
          <a:p>
            <a:pPr marL="742950" lvl="1" indent="-285750" defTabSz="457200" fontAlgn="auto">
              <a:spcBef>
                <a:spcPts val="0"/>
              </a:spcBef>
              <a:spcAft>
                <a:spcPts val="0"/>
              </a:spcAft>
              <a:buClr>
                <a:srgbClr val="C00000"/>
              </a:buClr>
              <a:buFont typeface="Wingdings" panose="05000000000000000000" pitchFamily="2" charset="2"/>
              <a:buChar char="Ø"/>
            </a:pPr>
            <a:r>
              <a:rPr lang="nl-BE" sz="1800" dirty="0">
                <a:solidFill>
                  <a:prstClr val="black">
                    <a:lumMod val="65000"/>
                    <a:lumOff val="35000"/>
                  </a:prstClr>
                </a:solidFill>
                <a:latin typeface="Calibri"/>
                <a:cs typeface="+mn-cs"/>
              </a:rPr>
              <a:t>Eind maart eerste opmaak relanceplan vanuit CIB</a:t>
            </a:r>
          </a:p>
          <a:p>
            <a:pPr marL="742950" lvl="1" indent="-285750" defTabSz="457200" fontAlgn="auto">
              <a:spcBef>
                <a:spcPts val="0"/>
              </a:spcBef>
              <a:spcAft>
                <a:spcPts val="0"/>
              </a:spcAft>
              <a:buClr>
                <a:srgbClr val="C00000"/>
              </a:buClr>
              <a:buFont typeface="Wingdings" panose="05000000000000000000" pitchFamily="2" charset="2"/>
              <a:buChar char="Ø"/>
            </a:pPr>
            <a:r>
              <a:rPr lang="nl-BE" sz="1800" dirty="0">
                <a:solidFill>
                  <a:prstClr val="black">
                    <a:lumMod val="65000"/>
                    <a:lumOff val="35000"/>
                  </a:prstClr>
                </a:solidFill>
                <a:latin typeface="Calibri"/>
                <a:cs typeface="+mn-cs"/>
              </a:rPr>
              <a:t>Vlak voor Pasen: instructie dat relance enkel mogelijk zou zijn op basis van een gedetailleerde sectorgids, gebaseerd op de generieke gids -&gt; dus kunnen vertrekken van ‘wit blad’</a:t>
            </a:r>
          </a:p>
          <a:p>
            <a:pPr marL="742950" lvl="1" indent="-285750" defTabSz="457200" fontAlgn="auto">
              <a:spcBef>
                <a:spcPts val="0"/>
              </a:spcBef>
              <a:spcAft>
                <a:spcPts val="0"/>
              </a:spcAft>
              <a:buClr>
                <a:srgbClr val="C00000"/>
              </a:buClr>
              <a:buFont typeface="Wingdings" panose="05000000000000000000" pitchFamily="2" charset="2"/>
              <a:buChar char="Ø"/>
            </a:pPr>
            <a:r>
              <a:rPr lang="nl-BE" sz="1800" dirty="0">
                <a:solidFill>
                  <a:prstClr val="black">
                    <a:lumMod val="65000"/>
                    <a:lumOff val="35000"/>
                  </a:prstClr>
                </a:solidFill>
                <a:latin typeface="Calibri"/>
                <a:cs typeface="+mn-cs"/>
              </a:rPr>
              <a:t>Gids moest </a:t>
            </a:r>
            <a:r>
              <a:rPr lang="nl-BE" sz="1800" dirty="0" err="1">
                <a:solidFill>
                  <a:prstClr val="black">
                    <a:lumMod val="65000"/>
                    <a:lumOff val="35000"/>
                  </a:prstClr>
                </a:solidFill>
                <a:latin typeface="Calibri"/>
                <a:cs typeface="+mn-cs"/>
              </a:rPr>
              <a:t>ingediend</a:t>
            </a:r>
            <a:r>
              <a:rPr lang="nl-BE" sz="1800" dirty="0">
                <a:solidFill>
                  <a:prstClr val="black">
                    <a:lumMod val="65000"/>
                    <a:lumOff val="35000"/>
                  </a:prstClr>
                </a:solidFill>
                <a:latin typeface="Calibri"/>
                <a:cs typeface="+mn-cs"/>
              </a:rPr>
              <a:t> zijn tegen 17 april, op sectoraal niveau (via paritair comité)</a:t>
            </a:r>
          </a:p>
          <a:p>
            <a:pPr marL="742950" lvl="1" indent="-285750" defTabSz="457200" fontAlgn="auto">
              <a:spcBef>
                <a:spcPts val="0"/>
              </a:spcBef>
              <a:spcAft>
                <a:spcPts val="0"/>
              </a:spcAft>
              <a:buClr>
                <a:srgbClr val="C00000"/>
              </a:buClr>
              <a:buFont typeface="Wingdings" panose="05000000000000000000" pitchFamily="2" charset="2"/>
              <a:buChar char="Ø"/>
            </a:pPr>
            <a:r>
              <a:rPr lang="nl-BE" sz="1800" dirty="0">
                <a:solidFill>
                  <a:prstClr val="black">
                    <a:lumMod val="65000"/>
                    <a:lumOff val="35000"/>
                  </a:prstClr>
                </a:solidFill>
                <a:latin typeface="Calibri"/>
                <a:cs typeface="+mn-cs"/>
              </a:rPr>
              <a:t>Sectorgids is vervolgens uitgeschreven door CIB, SF323, BIV &amp; </a:t>
            </a:r>
            <a:r>
              <a:rPr lang="nl-BE" sz="1800" dirty="0" err="1">
                <a:solidFill>
                  <a:prstClr val="black">
                    <a:lumMod val="65000"/>
                    <a:lumOff val="35000"/>
                  </a:prstClr>
                </a:solidFill>
                <a:latin typeface="Calibri"/>
                <a:cs typeface="+mn-cs"/>
              </a:rPr>
              <a:t>Federia</a:t>
            </a:r>
            <a:r>
              <a:rPr lang="nl-BE" sz="1800" dirty="0">
                <a:solidFill>
                  <a:prstClr val="black">
                    <a:lumMod val="65000"/>
                    <a:lumOff val="35000"/>
                  </a:prstClr>
                </a:solidFill>
                <a:latin typeface="Calibri"/>
                <a:cs typeface="+mn-cs"/>
              </a:rPr>
              <a:t>, in samenwerking met enkele klankbordgroepen (bemiddelaars, syndici, verhuurkantoren) om af te stemmen aan de praktijk</a:t>
            </a:r>
          </a:p>
          <a:p>
            <a:pPr marL="285750" indent="-285750" defTabSz="457200" fontAlgn="auto">
              <a:spcBef>
                <a:spcPts val="0"/>
              </a:spcBef>
              <a:spcAft>
                <a:spcPts val="0"/>
              </a:spcAft>
              <a:buClr>
                <a:srgbClr val="C00000"/>
              </a:buClr>
              <a:buFont typeface="Wingdings" panose="05000000000000000000" pitchFamily="2" charset="2"/>
              <a:buChar char="§"/>
              <a:defRPr/>
            </a:pPr>
            <a:endParaRPr lang="nl-BE" sz="1800" dirty="0">
              <a:solidFill>
                <a:prstClr val="black">
                  <a:lumMod val="65000"/>
                  <a:lumOff val="35000"/>
                </a:prstClr>
              </a:solidFill>
              <a:latin typeface="Calibri"/>
              <a:cs typeface="+mn-cs"/>
            </a:endParaRPr>
          </a:p>
          <a:p>
            <a:pPr marL="285750" indent="-285750" defTabSz="457200" fontAlgn="auto">
              <a:spcBef>
                <a:spcPts val="0"/>
              </a:spcBef>
              <a:spcAft>
                <a:spcPts val="0"/>
              </a:spcAft>
              <a:buClr>
                <a:srgbClr val="C00000"/>
              </a:buClr>
              <a:buFont typeface="Wingdings" panose="05000000000000000000" pitchFamily="2" charset="2"/>
              <a:buChar char="§"/>
              <a:defRPr/>
            </a:pPr>
            <a:r>
              <a:rPr lang="nl-BE" sz="1800" dirty="0">
                <a:solidFill>
                  <a:prstClr val="black">
                    <a:lumMod val="65000"/>
                    <a:lumOff val="35000"/>
                  </a:prstClr>
                </a:solidFill>
                <a:latin typeface="Calibri"/>
                <a:cs typeface="+mn-cs"/>
              </a:rPr>
              <a:t>Te onthouden:</a:t>
            </a:r>
          </a:p>
          <a:p>
            <a:pPr marL="742950" lvl="1" indent="-285750" defTabSz="457200" fontAlgn="auto">
              <a:spcBef>
                <a:spcPts val="0"/>
              </a:spcBef>
              <a:spcAft>
                <a:spcPts val="0"/>
              </a:spcAft>
              <a:buClr>
                <a:srgbClr val="C00000"/>
              </a:buClr>
              <a:buFont typeface="Wingdings" panose="05000000000000000000" pitchFamily="2" charset="2"/>
              <a:buChar char="Ø"/>
            </a:pPr>
            <a:r>
              <a:rPr lang="nl-BE" sz="1800" dirty="0">
                <a:solidFill>
                  <a:prstClr val="black">
                    <a:lumMod val="65000"/>
                    <a:lumOff val="35000"/>
                  </a:prstClr>
                </a:solidFill>
                <a:latin typeface="Calibri"/>
                <a:cs typeface="+mn-cs"/>
              </a:rPr>
              <a:t>Gezien link met brede vastgoedsector was het voorbereidend werk vroeg klaar: sectorgids is breed beschikbaar + gevalideerd via MB – In heel wat andere sectoren is men nu nog maar begonnen met schrijven (</a:t>
            </a:r>
            <a:r>
              <a:rPr lang="nl-BE" sz="1800" dirty="0" err="1">
                <a:solidFill>
                  <a:prstClr val="black">
                    <a:lumMod val="65000"/>
                    <a:lumOff val="35000"/>
                  </a:prstClr>
                </a:solidFill>
                <a:latin typeface="Calibri"/>
                <a:cs typeface="+mn-cs"/>
              </a:rPr>
              <a:t>cfr</a:t>
            </a:r>
            <a:r>
              <a:rPr lang="nl-BE" sz="1800" dirty="0">
                <a:solidFill>
                  <a:prstClr val="black">
                    <a:lumMod val="65000"/>
                    <a:lumOff val="35000"/>
                  </a:prstClr>
                </a:solidFill>
                <a:latin typeface="Calibri"/>
                <a:cs typeface="+mn-cs"/>
              </a:rPr>
              <a:t>. traject protocol TVL)</a:t>
            </a:r>
          </a:p>
          <a:p>
            <a:pPr marL="742950" lvl="1" indent="-285750" defTabSz="457200" fontAlgn="auto">
              <a:spcBef>
                <a:spcPts val="0"/>
              </a:spcBef>
              <a:spcAft>
                <a:spcPts val="0"/>
              </a:spcAft>
              <a:buClr>
                <a:srgbClr val="C00000"/>
              </a:buClr>
              <a:buFont typeface="Wingdings" panose="05000000000000000000" pitchFamily="2" charset="2"/>
              <a:buChar char="Ø"/>
            </a:pPr>
            <a:r>
              <a:rPr lang="nl-BE" sz="1800" dirty="0">
                <a:solidFill>
                  <a:prstClr val="black">
                    <a:lumMod val="65000"/>
                    <a:lumOff val="35000"/>
                  </a:prstClr>
                </a:solidFill>
                <a:latin typeface="Calibri"/>
                <a:cs typeface="+mn-cs"/>
              </a:rPr>
              <a:t>Sectorgids is geschreven vanuit de sector voor de sector: door vroeg te starten konden we zelf de pen vasthouden</a:t>
            </a:r>
          </a:p>
          <a:p>
            <a:pPr marL="742950" lvl="1" indent="-285750" defTabSz="457200" fontAlgn="auto">
              <a:spcBef>
                <a:spcPts val="0"/>
              </a:spcBef>
              <a:spcAft>
                <a:spcPts val="0"/>
              </a:spcAft>
              <a:buClr>
                <a:srgbClr val="C00000"/>
              </a:buClr>
              <a:buFont typeface="Wingdings" panose="05000000000000000000" pitchFamily="2" charset="2"/>
              <a:buChar char="Ø"/>
            </a:pPr>
            <a:r>
              <a:rPr lang="nl-BE" sz="1800" dirty="0">
                <a:solidFill>
                  <a:prstClr val="black">
                    <a:lumMod val="65000"/>
                    <a:lumOff val="35000"/>
                  </a:prstClr>
                </a:solidFill>
                <a:latin typeface="Calibri"/>
                <a:cs typeface="+mn-cs"/>
              </a:rPr>
              <a:t>Richtlijnen Toerisme Vlaanderen…</a:t>
            </a:r>
          </a:p>
          <a:p>
            <a:pPr marL="742950" lvl="1" indent="-285750" defTabSz="457200" fontAlgn="auto">
              <a:spcBef>
                <a:spcPts val="0"/>
              </a:spcBef>
              <a:spcAft>
                <a:spcPts val="0"/>
              </a:spcAft>
              <a:buClr>
                <a:srgbClr val="C00000"/>
              </a:buClr>
              <a:buFont typeface="Wingdings" panose="05000000000000000000" pitchFamily="2" charset="2"/>
              <a:buChar char="Ø"/>
            </a:pPr>
            <a:endParaRPr lang="nl-BE" sz="1800" dirty="0">
              <a:solidFill>
                <a:prstClr val="black">
                  <a:lumMod val="65000"/>
                  <a:lumOff val="35000"/>
                </a:prstClr>
              </a:solidFill>
              <a:latin typeface="Calibri"/>
              <a:cs typeface="+mn-cs"/>
            </a:endParaRPr>
          </a:p>
        </p:txBody>
      </p:sp>
    </p:spTree>
    <p:extLst>
      <p:ext uri="{BB962C8B-B14F-4D97-AF65-F5344CB8AC3E}">
        <p14:creationId xmlns:p14="http://schemas.microsoft.com/office/powerpoint/2010/main" val="2572805272"/>
      </p:ext>
    </p:extLst>
  </p:cSld>
  <p:clrMapOvr>
    <a:masterClrMapping/>
  </p:clrMapOvr>
</p:sld>
</file>

<file path=ppt/theme/theme1.xml><?xml version="1.0" encoding="utf-8"?>
<a:theme xmlns:a="http://schemas.openxmlformats.org/drawingml/2006/main" name="Template voor ppt_blanco_20140325">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e1" id="{64263843-A991-474C-B92C-7CFCFA1BD437}" vid="{23E1D594-F68A-476B-B12A-7C1DEF3D009E}"/>
    </a:ext>
  </a:extLst>
</a:theme>
</file>

<file path=ppt/theme/theme2.xml><?xml version="1.0" encoding="utf-8"?>
<a:theme xmlns:a="http://schemas.openxmlformats.org/drawingml/2006/main" name="Aangepast ontwerp">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e1" id="{64263843-A991-474C-B92C-7CFCFA1BD437}" vid="{14FADB94-C21E-4894-977F-1C16CD3B2E8C}"/>
    </a:ext>
  </a:extLst>
</a:theme>
</file>

<file path=ppt/theme/theme3.xml><?xml version="1.0" encoding="utf-8"?>
<a:theme xmlns:a="http://schemas.openxmlformats.org/drawingml/2006/main" name="ITWppTem">
  <a:themeElements>
    <a:clrScheme name="">
      <a:dk1>
        <a:srgbClr val="FFC000"/>
      </a:dk1>
      <a:lt1>
        <a:srgbClr val="FFFFFF"/>
      </a:lt1>
      <a:dk2>
        <a:srgbClr val="8C0033"/>
      </a:dk2>
      <a:lt2>
        <a:srgbClr val="8F8F8F"/>
      </a:lt2>
      <a:accent1>
        <a:srgbClr val="C50000"/>
      </a:accent1>
      <a:accent2>
        <a:srgbClr val="FF7335"/>
      </a:accent2>
      <a:accent3>
        <a:srgbClr val="FFFFFF"/>
      </a:accent3>
      <a:accent4>
        <a:srgbClr val="DAA400"/>
      </a:accent4>
      <a:accent5>
        <a:srgbClr val="DFAAAA"/>
      </a:accent5>
      <a:accent6>
        <a:srgbClr val="E7682F"/>
      </a:accent6>
      <a:hlink>
        <a:srgbClr val="FFA130"/>
      </a:hlink>
      <a:folHlink>
        <a:srgbClr val="FFE69C"/>
      </a:folHlink>
    </a:clrScheme>
    <a:fontScheme name="ITWppTem">
      <a:majorFont>
        <a:latin typeface="Arial"/>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578BCF"/>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rgbClr val="8C0033"/>
            </a:solidFill>
            <a:effectLst/>
            <a:latin typeface="ScalaSans" charset="0"/>
          </a:defRPr>
        </a:defPPr>
      </a:lstStyle>
    </a:spDef>
    <a:lnDef>
      <a:spPr bwMode="auto">
        <a:xfrm>
          <a:off x="0" y="0"/>
          <a:ext cx="1" cy="1"/>
        </a:xfrm>
        <a:custGeom>
          <a:avLst/>
          <a:gdLst/>
          <a:ahLst/>
          <a:cxnLst/>
          <a:rect l="0" t="0" r="0" b="0"/>
          <a:pathLst/>
        </a:custGeom>
        <a:solidFill>
          <a:srgbClr val="578BCF"/>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rgbClr val="8C0033"/>
            </a:solidFill>
            <a:effectLst/>
            <a:latin typeface="ScalaSans" charset="0"/>
          </a:defRPr>
        </a:defPPr>
      </a:lstStyle>
    </a:lnDef>
  </a:objectDefaults>
  <a:extraClrSchemeLst>
    <a:extraClrScheme>
      <a:clrScheme name="ITWppTe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ITWppTe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ITWppTe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ITWppTe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ITWppTe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ITWppTe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ITWppTem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ITWppTe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ITWppTe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ITWppTe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ITWppTe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ITWppTe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e1" id="{64263843-A991-474C-B92C-7CFCFA1BD437}" vid="{990AD5EF-37E1-4C01-BBFC-9C7783EAF612}"/>
    </a:ext>
  </a:extLst>
</a:theme>
</file>

<file path=ppt/theme/theme4.xml><?xml version="1.0" encoding="utf-8"?>
<a:theme xmlns:a="http://schemas.openxmlformats.org/drawingml/2006/main" name="1_ITWppTem">
  <a:themeElements>
    <a:clrScheme name="">
      <a:dk1>
        <a:srgbClr val="FFC000"/>
      </a:dk1>
      <a:lt1>
        <a:srgbClr val="FFFFFF"/>
      </a:lt1>
      <a:dk2>
        <a:srgbClr val="8C0033"/>
      </a:dk2>
      <a:lt2>
        <a:srgbClr val="8F8F8F"/>
      </a:lt2>
      <a:accent1>
        <a:srgbClr val="C50000"/>
      </a:accent1>
      <a:accent2>
        <a:srgbClr val="FF7335"/>
      </a:accent2>
      <a:accent3>
        <a:srgbClr val="FFFFFF"/>
      </a:accent3>
      <a:accent4>
        <a:srgbClr val="DAA400"/>
      </a:accent4>
      <a:accent5>
        <a:srgbClr val="DFAAAA"/>
      </a:accent5>
      <a:accent6>
        <a:srgbClr val="E7682F"/>
      </a:accent6>
      <a:hlink>
        <a:srgbClr val="FFA130"/>
      </a:hlink>
      <a:folHlink>
        <a:srgbClr val="FFE69C"/>
      </a:folHlink>
    </a:clrScheme>
    <a:fontScheme name="ITWppTem">
      <a:majorFont>
        <a:latin typeface="Arial"/>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578BCF"/>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rgbClr val="8C0033"/>
            </a:solidFill>
            <a:effectLst/>
            <a:latin typeface="ScalaSans" charset="0"/>
          </a:defRPr>
        </a:defPPr>
      </a:lstStyle>
    </a:spDef>
    <a:lnDef>
      <a:spPr bwMode="auto">
        <a:xfrm>
          <a:off x="0" y="0"/>
          <a:ext cx="1" cy="1"/>
        </a:xfrm>
        <a:custGeom>
          <a:avLst/>
          <a:gdLst/>
          <a:ahLst/>
          <a:cxnLst/>
          <a:rect l="0" t="0" r="0" b="0"/>
          <a:pathLst/>
        </a:custGeom>
        <a:solidFill>
          <a:srgbClr val="578BCF"/>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rgbClr val="8C0033"/>
            </a:solidFill>
            <a:effectLst/>
            <a:latin typeface="ScalaSans" charset="0"/>
          </a:defRPr>
        </a:defPPr>
      </a:lstStyle>
    </a:lnDef>
  </a:objectDefaults>
  <a:extraClrSchemeLst>
    <a:extraClrScheme>
      <a:clrScheme name="ITWppTe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ITWppTe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ITWppTe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ITWppTe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ITWppTe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ITWppTe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ITWppTem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ITWppTe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ITWppTe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ITWppTe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ITWppTe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ITWppTe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e1" id="{64263843-A991-474C-B92C-7CFCFA1BD437}" vid="{82A88DD6-0B8E-4E91-8F21-5CD37D5F1C42}"/>
    </a:ext>
  </a:extLst>
</a:theme>
</file>

<file path=ppt/theme/theme5.xml><?xml version="1.0" encoding="utf-8"?>
<a:theme xmlns:a="http://schemas.openxmlformats.org/drawingml/2006/main" name="Kantoor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Kantoor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voor ppt_blanco_20140325</Template>
  <TotalTime>220</TotalTime>
  <Words>3683</Words>
  <Application>Microsoft Office PowerPoint</Application>
  <PresentationFormat>Diavoorstelling (4:3)</PresentationFormat>
  <Paragraphs>246</Paragraphs>
  <Slides>30</Slides>
  <Notes>0</Notes>
  <HiddenSlides>0</HiddenSlides>
  <MMClips>0</MMClips>
  <ScaleCrop>false</ScaleCrop>
  <HeadingPairs>
    <vt:vector size="6" baseType="variant">
      <vt:variant>
        <vt:lpstr>Gebruikte lettertypen</vt:lpstr>
      </vt:variant>
      <vt:variant>
        <vt:i4>5</vt:i4>
      </vt:variant>
      <vt:variant>
        <vt:lpstr>Thema</vt:lpstr>
      </vt:variant>
      <vt:variant>
        <vt:i4>4</vt:i4>
      </vt:variant>
      <vt:variant>
        <vt:lpstr>Diatitels</vt:lpstr>
      </vt:variant>
      <vt:variant>
        <vt:i4>30</vt:i4>
      </vt:variant>
    </vt:vector>
  </HeadingPairs>
  <TitlesOfParts>
    <vt:vector size="39" baseType="lpstr">
      <vt:lpstr>Arial</vt:lpstr>
      <vt:lpstr>Calibri</vt:lpstr>
      <vt:lpstr>ScalaSans</vt:lpstr>
      <vt:lpstr>Times</vt:lpstr>
      <vt:lpstr>Wingdings</vt:lpstr>
      <vt:lpstr>Template voor ppt_blanco_20140325</vt:lpstr>
      <vt:lpstr>Aangepast ontwerp</vt:lpstr>
      <vt:lpstr>ITWppTem</vt:lpstr>
      <vt:lpstr>1_ITWppTem</vt:lpstr>
      <vt:lpstr>Vakantieverhuur in tijden van corona: exitstrategie &amp; sectorgids</vt:lpstr>
      <vt:lpstr>Over de exitstrategie</vt:lpstr>
      <vt:lpstr>1. Over de exitstrategie</vt:lpstr>
      <vt:lpstr>1. Over de exitstrategie</vt:lpstr>
      <vt:lpstr>1. Over de exitstrategie</vt:lpstr>
      <vt:lpstr>1. Over de exitstrategie</vt:lpstr>
      <vt:lpstr>Over de sectorgids</vt:lpstr>
      <vt:lpstr>Wat is de sectorgids?</vt:lpstr>
      <vt:lpstr>De achtergrond</vt:lpstr>
      <vt:lpstr>De achtergrond</vt:lpstr>
      <vt:lpstr>De achtergrond</vt:lpstr>
      <vt:lpstr>De generieke richtlijnen (1/4)</vt:lpstr>
      <vt:lpstr>De generieke richtlijnen (2/4)</vt:lpstr>
      <vt:lpstr>De generieke richtlijnen (3/4)</vt:lpstr>
      <vt:lpstr>De generieke richtlijnen (4/4)</vt:lpstr>
      <vt:lpstr>Richtlijnen voor contacten met verhuurders in uw kantoor</vt:lpstr>
      <vt:lpstr>Richtlijnen voor boekingen in kantoor (huurders)</vt:lpstr>
      <vt:lpstr>Richtlijnen voor boekingen via de website</vt:lpstr>
      <vt:lpstr>Richtlijnen voor aankomende/vertrekkende toeristen</vt:lpstr>
      <vt:lpstr>Interventies in het logies</vt:lpstr>
      <vt:lpstr>Voorzorgsmaatregelen in het logies (1/7)</vt:lpstr>
      <vt:lpstr>Voorzorgsmaatregelen in het logies (2/7)</vt:lpstr>
      <vt:lpstr>Voorzorgsmaatregelen in het logies (3/7)</vt:lpstr>
      <vt:lpstr>Voorzorgsmaatregelen in het logies (4/7)</vt:lpstr>
      <vt:lpstr>Voorzorgsmaatregelen in het logies (5/7)</vt:lpstr>
      <vt:lpstr>Voorzorgsmaatregelen in het logies (6/7)</vt:lpstr>
      <vt:lpstr>Voorzorgsmaatregelen in het logies (7/7)</vt:lpstr>
      <vt:lpstr>Vertrek van de huurders</vt:lpstr>
      <vt:lpstr>Poetsen en schoonmaken</vt:lpstr>
      <vt:lpstr>Bedankt voor uw aandacht</vt:lpstr>
    </vt:vector>
  </TitlesOfParts>
  <Company>CIB-VIVO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Titel Opleiding</dc:title>
  <dc:creator>Martine Vandenkerckhove</dc:creator>
  <cp:lastModifiedBy>Pieter Decelle</cp:lastModifiedBy>
  <cp:revision>13</cp:revision>
  <dcterms:created xsi:type="dcterms:W3CDTF">2020-01-13T08:31:42Z</dcterms:created>
  <dcterms:modified xsi:type="dcterms:W3CDTF">2020-05-08T12:10:58Z</dcterms:modified>
</cp:coreProperties>
</file>